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712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4005711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209202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881207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584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3732729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2717437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3181455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2237176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81BC503-C4AA-4462-A4B4-2E7E46B89475}" type="datetimeFigureOut">
              <a:rPr kumimoji="1" lang="ja-JP" altLang="en-US" smtClean="0"/>
              <a:t>2021/6/2</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4036385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1BC503-C4AA-4462-A4B4-2E7E46B89475}"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7FE992-1806-45A4-A4F0-6778C5F28478}" type="slidenum">
              <a:rPr kumimoji="1" lang="ja-JP" altLang="en-US" smtClean="0"/>
              <a:t>‹#›</a:t>
            </a:fld>
            <a:endParaRPr kumimoji="1" lang="ja-JP" altLang="en-US"/>
          </a:p>
        </p:txBody>
      </p:sp>
    </p:spTree>
    <p:extLst>
      <p:ext uri="{BB962C8B-B14F-4D97-AF65-F5344CB8AC3E}">
        <p14:creationId xmlns:p14="http://schemas.microsoft.com/office/powerpoint/2010/main" val="2625078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81BC503-C4AA-4462-A4B4-2E7E46B89475}"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47FE992-1806-45A4-A4F0-6778C5F28478}"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084215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365842-E38E-438A-916A-DAA917516083}"/>
              </a:ext>
            </a:extLst>
          </p:cNvPr>
          <p:cNvSpPr>
            <a:spLocks noGrp="1"/>
          </p:cNvSpPr>
          <p:nvPr>
            <p:ph type="ctrTitle"/>
          </p:nvPr>
        </p:nvSpPr>
        <p:spPr>
          <a:xfrm>
            <a:off x="642151" y="965358"/>
            <a:ext cx="10724226" cy="2463642"/>
          </a:xfrm>
        </p:spPr>
        <p:txBody>
          <a:bodyPr>
            <a:normAutofit fontScale="90000"/>
          </a:bodyPr>
          <a:lstStyle/>
          <a:p>
            <a:r>
              <a:rPr kumimoji="1" lang="ja-JP" altLang="en-US" sz="4000" b="1" dirty="0">
                <a:latin typeface="BIZ UDPゴシック" panose="020B0400000000000000" pitchFamily="50" charset="-128"/>
                <a:ea typeface="BIZ UDPゴシック" panose="020B0400000000000000" pitchFamily="50" charset="-128"/>
              </a:rPr>
              <a:t>　　　　　令和３年度</a:t>
            </a:r>
            <a:br>
              <a:rPr kumimoji="1" lang="en-US" altLang="ja-JP" sz="4000" b="1" dirty="0">
                <a:latin typeface="BIZ UDPゴシック" panose="020B0400000000000000" pitchFamily="50" charset="-128"/>
                <a:ea typeface="BIZ UDPゴシック" panose="020B0400000000000000" pitchFamily="50" charset="-128"/>
              </a:rPr>
            </a:br>
            <a:r>
              <a:rPr kumimoji="1" lang="ja-JP" altLang="en-US" sz="4000" b="1" dirty="0">
                <a:latin typeface="BIZ UDPゴシック" panose="020B0400000000000000" pitchFamily="50" charset="-128"/>
                <a:ea typeface="BIZ UDPゴシック" panose="020B0400000000000000" pitchFamily="50" charset="-128"/>
              </a:rPr>
              <a:t>　　</a:t>
            </a:r>
            <a:br>
              <a:rPr kumimoji="1" lang="ja-JP" altLang="en-US" sz="4000" b="1" dirty="0">
                <a:latin typeface="BIZ UDPゴシック" panose="020B0400000000000000" pitchFamily="50" charset="-128"/>
                <a:ea typeface="BIZ UDPゴシック" panose="020B0400000000000000" pitchFamily="50" charset="-128"/>
              </a:rPr>
            </a:br>
            <a:r>
              <a:rPr kumimoji="1" lang="ja-JP" altLang="en-US" sz="4900" b="1" dirty="0">
                <a:latin typeface="BIZ UDPゴシック" panose="020B0400000000000000" pitchFamily="50" charset="-128"/>
                <a:ea typeface="BIZ UDPゴシック" panose="020B0400000000000000" pitchFamily="50" charset="-128"/>
              </a:rPr>
              <a:t>茨城県ＰＴＡ連絡協議会・一般社団法人茨城県ＰＴＡ安全互助会　合同理事研修会　</a:t>
            </a:r>
            <a:br>
              <a:rPr kumimoji="1" lang="ja-JP" altLang="en-US" sz="4000" b="1" dirty="0">
                <a:latin typeface="BIZ UDPゴシック" panose="020B0400000000000000" pitchFamily="50" charset="-128"/>
                <a:ea typeface="BIZ UDPゴシック" panose="020B0400000000000000" pitchFamily="50" charset="-128"/>
              </a:rPr>
            </a:br>
            <a:endParaRPr kumimoji="1" lang="ja-JP" altLang="en-US" sz="4000" b="1" dirty="0">
              <a:latin typeface="BIZ UDPゴシック" panose="020B0400000000000000" pitchFamily="50" charset="-128"/>
              <a:ea typeface="BIZ UDPゴシック" panose="020B0400000000000000" pitchFamily="50" charset="-128"/>
            </a:endParaRPr>
          </a:p>
        </p:txBody>
      </p:sp>
      <p:sp>
        <p:nvSpPr>
          <p:cNvPr id="3" name="字幕 2">
            <a:extLst>
              <a:ext uri="{FF2B5EF4-FFF2-40B4-BE49-F238E27FC236}">
                <a16:creationId xmlns:a16="http://schemas.microsoft.com/office/drawing/2014/main" id="{9AB01F5F-34B2-49D7-A2FB-AA926DC034ED}"/>
              </a:ext>
            </a:extLst>
          </p:cNvPr>
          <p:cNvSpPr>
            <a:spLocks noGrp="1"/>
          </p:cNvSpPr>
          <p:nvPr>
            <p:ph type="subTitle" idx="1"/>
          </p:nvPr>
        </p:nvSpPr>
        <p:spPr/>
        <p:txBody>
          <a:bodyPr/>
          <a:lstStyle/>
          <a:p>
            <a:pPr algn="ctr"/>
            <a:r>
              <a:rPr kumimoji="1" lang="ja-JP" altLang="en-US" dirty="0"/>
              <a:t>令和３年６月１２日（土）</a:t>
            </a:r>
          </a:p>
          <a:p>
            <a:pPr algn="ctr"/>
            <a:r>
              <a:rPr lang="ja-JP" altLang="en-US" dirty="0"/>
              <a:t>茨城県三の丸庁舎　共用会議室Ａ</a:t>
            </a:r>
            <a:endParaRPr kumimoji="1" lang="ja-JP" altLang="en-US" dirty="0"/>
          </a:p>
        </p:txBody>
      </p:sp>
      <p:pic>
        <p:nvPicPr>
          <p:cNvPr id="4" name="コンテンツ プレースホルダー 4">
            <a:extLst>
              <a:ext uri="{FF2B5EF4-FFF2-40B4-BE49-F238E27FC236}">
                <a16:creationId xmlns:a16="http://schemas.microsoft.com/office/drawing/2014/main" id="{CB3BBDE2-78C5-4A98-86F7-F6D96ADCA0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293" y="316420"/>
            <a:ext cx="1384400" cy="1297875"/>
          </a:xfrm>
          <a:prstGeom prst="rect">
            <a:avLst/>
          </a:prstGeom>
        </p:spPr>
      </p:pic>
    </p:spTree>
    <p:extLst>
      <p:ext uri="{BB962C8B-B14F-4D97-AF65-F5344CB8AC3E}">
        <p14:creationId xmlns:p14="http://schemas.microsoft.com/office/powerpoint/2010/main" val="2376878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F3DE01-7496-465B-91E2-5245A7D26522}"/>
              </a:ext>
            </a:extLst>
          </p:cNvPr>
          <p:cNvSpPr>
            <a:spLocks noGrp="1"/>
          </p:cNvSpPr>
          <p:nvPr>
            <p:ph type="title"/>
          </p:nvPr>
        </p:nvSpPr>
        <p:spPr>
          <a:xfrm>
            <a:off x="1097280" y="286603"/>
            <a:ext cx="10058400" cy="1932814"/>
          </a:xfrm>
        </p:spPr>
        <p:txBody>
          <a:bodyPr>
            <a:normAutofit/>
          </a:bodyPr>
          <a:lstStyle/>
          <a:p>
            <a:r>
              <a:rPr kumimoji="1" lang="ja-JP" altLang="en-US" dirty="0">
                <a:solidFill>
                  <a:srgbClr val="0070C0"/>
                </a:solidFill>
              </a:rPr>
              <a:t>補足</a:t>
            </a:r>
            <a:br>
              <a:rPr kumimoji="1" lang="en-US" altLang="ja-JP" dirty="0"/>
            </a:br>
            <a:r>
              <a:rPr kumimoji="1" lang="ja-JP" altLang="en-US" dirty="0"/>
              <a:t>　</a:t>
            </a:r>
            <a:r>
              <a:rPr kumimoji="1" lang="ja-JP" altLang="en-US" sz="3600" dirty="0"/>
              <a:t>小中学生２４時間補償制度と（一社）茨城県ＰＴＡ安全互助会は別のものです。</a:t>
            </a:r>
          </a:p>
        </p:txBody>
      </p:sp>
      <p:sp>
        <p:nvSpPr>
          <p:cNvPr id="4" name="テキスト ボックス 3">
            <a:extLst>
              <a:ext uri="{FF2B5EF4-FFF2-40B4-BE49-F238E27FC236}">
                <a16:creationId xmlns:a16="http://schemas.microsoft.com/office/drawing/2014/main" id="{62C5AF5A-5B40-4B12-B1BC-0BDBC6FCE35E}"/>
              </a:ext>
            </a:extLst>
          </p:cNvPr>
          <p:cNvSpPr txBox="1"/>
          <p:nvPr/>
        </p:nvSpPr>
        <p:spPr>
          <a:xfrm>
            <a:off x="394283" y="2454195"/>
            <a:ext cx="5226341" cy="2677656"/>
          </a:xfrm>
          <a:prstGeom prst="rect">
            <a:avLst/>
          </a:prstGeom>
          <a:solidFill>
            <a:srgbClr val="FFCCFF"/>
          </a:solidFill>
        </p:spPr>
        <p:txBody>
          <a:bodyPr wrap="square" rtlCol="0">
            <a:spAutoFit/>
          </a:bodyPr>
          <a:lstStyle/>
          <a:p>
            <a:r>
              <a:rPr kumimoji="1" lang="ja-JP" altLang="en-US" sz="2800" dirty="0"/>
              <a:t>〇　小中学生２４時間補償制度</a:t>
            </a:r>
            <a:endParaRPr kumimoji="1" lang="en-US" altLang="ja-JP" sz="2800" dirty="0"/>
          </a:p>
          <a:p>
            <a:r>
              <a:rPr lang="ja-JP" altLang="en-US" sz="2800" dirty="0"/>
              <a:t>　・　資格　茨Ｐ連会員</a:t>
            </a:r>
          </a:p>
          <a:p>
            <a:r>
              <a:rPr lang="ja-JP" altLang="en-US" sz="2800" dirty="0"/>
              <a:t>　・　対象　</a:t>
            </a:r>
            <a:r>
              <a:rPr lang="ja-JP" altLang="en-US" sz="2800" dirty="0">
                <a:solidFill>
                  <a:srgbClr val="0070C0"/>
                </a:solidFill>
              </a:rPr>
              <a:t>子ども</a:t>
            </a:r>
          </a:p>
          <a:p>
            <a:r>
              <a:rPr lang="ja-JP" altLang="en-US" sz="2800" dirty="0"/>
              <a:t>　　　</a:t>
            </a:r>
            <a:r>
              <a:rPr lang="en-US" altLang="ja-JP" sz="2800" dirty="0"/>
              <a:t>※</a:t>
            </a:r>
            <a:r>
              <a:rPr lang="ja-JP" altLang="en-US" sz="2800" dirty="0"/>
              <a:t>児童・生徒対象の　　　</a:t>
            </a:r>
          </a:p>
          <a:p>
            <a:r>
              <a:rPr lang="ja-JP" altLang="en-US" sz="2800" dirty="0"/>
              <a:t>　　　　　　　 傷害総合保険</a:t>
            </a:r>
          </a:p>
          <a:p>
            <a:r>
              <a:rPr lang="ja-JP" altLang="en-US" sz="2800" dirty="0"/>
              <a:t>　・　</a:t>
            </a:r>
            <a:r>
              <a:rPr lang="ja-JP" altLang="en-US" sz="2800" dirty="0">
                <a:solidFill>
                  <a:srgbClr val="0070C0"/>
                </a:solidFill>
              </a:rPr>
              <a:t>任意加入</a:t>
            </a:r>
            <a:r>
              <a:rPr kumimoji="1" lang="ja-JP" altLang="en-US" sz="2800" dirty="0">
                <a:solidFill>
                  <a:srgbClr val="0070C0"/>
                </a:solidFill>
              </a:rPr>
              <a:t>　</a:t>
            </a:r>
          </a:p>
        </p:txBody>
      </p:sp>
      <p:sp>
        <p:nvSpPr>
          <p:cNvPr id="5" name="テキスト ボックス 4">
            <a:extLst>
              <a:ext uri="{FF2B5EF4-FFF2-40B4-BE49-F238E27FC236}">
                <a16:creationId xmlns:a16="http://schemas.microsoft.com/office/drawing/2014/main" id="{4A6FC09A-8E50-47AB-8C9A-C3055B6BE265}"/>
              </a:ext>
            </a:extLst>
          </p:cNvPr>
          <p:cNvSpPr txBox="1"/>
          <p:nvPr/>
        </p:nvSpPr>
        <p:spPr>
          <a:xfrm>
            <a:off x="5774331" y="2383174"/>
            <a:ext cx="5953478" cy="2677656"/>
          </a:xfrm>
          <a:prstGeom prst="rect">
            <a:avLst/>
          </a:prstGeom>
          <a:solidFill>
            <a:srgbClr val="CCECFF"/>
          </a:solidFill>
        </p:spPr>
        <p:txBody>
          <a:bodyPr wrap="square" rtlCol="0">
            <a:spAutoFit/>
          </a:bodyPr>
          <a:lstStyle/>
          <a:p>
            <a:r>
              <a:rPr kumimoji="1" lang="ja-JP" altLang="en-US" sz="2800" dirty="0"/>
              <a:t>〇（一社）茨城県ＰＴＡ安全互助会</a:t>
            </a:r>
          </a:p>
          <a:p>
            <a:r>
              <a:rPr kumimoji="1" lang="ja-JP" altLang="en-US" sz="2800" dirty="0"/>
              <a:t>　・　資格　茨Ｐ連会員</a:t>
            </a:r>
          </a:p>
          <a:p>
            <a:r>
              <a:rPr kumimoji="1" lang="ja-JP" altLang="en-US" sz="2800" dirty="0"/>
              <a:t>　・　対象　ＰＴＡ活動への参加者</a:t>
            </a:r>
            <a:endParaRPr kumimoji="1" lang="en-US" altLang="ja-JP" sz="2800" dirty="0"/>
          </a:p>
          <a:p>
            <a:r>
              <a:rPr kumimoji="1" lang="ja-JP" altLang="en-US" sz="2800" dirty="0"/>
              <a:t>　　　　　　　</a:t>
            </a:r>
            <a:r>
              <a:rPr kumimoji="1" lang="en-US" altLang="ja-JP" sz="2800" dirty="0"/>
              <a:t>※</a:t>
            </a:r>
            <a:r>
              <a:rPr kumimoji="1" lang="ja-JP" altLang="en-US" sz="2800" dirty="0"/>
              <a:t>詳細は問い合わせ</a:t>
            </a:r>
          </a:p>
          <a:p>
            <a:r>
              <a:rPr kumimoji="1" lang="ja-JP" altLang="en-US" sz="2800" dirty="0"/>
              <a:t>　・　学校単位で加入</a:t>
            </a:r>
            <a:endParaRPr kumimoji="1" lang="en-US" altLang="ja-JP" sz="2800" dirty="0"/>
          </a:p>
          <a:p>
            <a:r>
              <a:rPr kumimoji="1" lang="ja-JP" altLang="en-US" sz="2800" dirty="0"/>
              <a:t>　</a:t>
            </a:r>
          </a:p>
        </p:txBody>
      </p:sp>
    </p:spTree>
    <p:extLst>
      <p:ext uri="{BB962C8B-B14F-4D97-AF65-F5344CB8AC3E}">
        <p14:creationId xmlns:p14="http://schemas.microsoft.com/office/powerpoint/2010/main" val="4589416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F0D34E-E975-46DF-AC36-8A75BCBBCF95}"/>
              </a:ext>
            </a:extLst>
          </p:cNvPr>
          <p:cNvSpPr>
            <a:spLocks noGrp="1"/>
          </p:cNvSpPr>
          <p:nvPr>
            <p:ph type="ctrTitle"/>
          </p:nvPr>
        </p:nvSpPr>
        <p:spPr>
          <a:xfrm>
            <a:off x="1097280" y="758952"/>
            <a:ext cx="10058400" cy="1353933"/>
          </a:xfrm>
        </p:spPr>
        <p:txBody>
          <a:bodyPr>
            <a:normAutofit/>
          </a:bodyPr>
          <a:lstStyle/>
          <a:p>
            <a:r>
              <a:rPr kumimoji="1" lang="ja-JP" altLang="en-US" sz="6000" dirty="0"/>
              <a:t>ご清聴ありがとうございます。</a:t>
            </a:r>
            <a:r>
              <a:rPr kumimoji="1" lang="en-US" altLang="ja-JP" sz="6000" dirty="0"/>
              <a:t> </a:t>
            </a:r>
            <a:endParaRPr kumimoji="1" lang="ja-JP" altLang="en-US" sz="6000" dirty="0"/>
          </a:p>
        </p:txBody>
      </p:sp>
      <p:sp>
        <p:nvSpPr>
          <p:cNvPr id="3" name="字幕 2">
            <a:extLst>
              <a:ext uri="{FF2B5EF4-FFF2-40B4-BE49-F238E27FC236}">
                <a16:creationId xmlns:a16="http://schemas.microsoft.com/office/drawing/2014/main" id="{28D0B413-E46F-4795-9D69-21670F40F0F4}"/>
              </a:ext>
            </a:extLst>
          </p:cNvPr>
          <p:cNvSpPr>
            <a:spLocks noGrp="1"/>
          </p:cNvSpPr>
          <p:nvPr>
            <p:ph type="subTitle" idx="1"/>
          </p:nvPr>
        </p:nvSpPr>
        <p:spPr>
          <a:xfrm>
            <a:off x="4429956" y="2876133"/>
            <a:ext cx="6725723" cy="2920984"/>
          </a:xfrm>
        </p:spPr>
        <p:txBody>
          <a:bodyPr>
            <a:normAutofit/>
          </a:bodyPr>
          <a:lstStyle/>
          <a:p>
            <a:pPr algn="l"/>
            <a:r>
              <a:rPr kumimoji="1" lang="ja-JP" altLang="en-US" dirty="0">
                <a:solidFill>
                  <a:schemeClr val="tx1"/>
                </a:solidFill>
              </a:rPr>
              <a:t>　皆様には，理事の他にも，単位Ｐ・市町村Ｐ・地区Ｐと，さまざまな役割を担っていただいております。それだけ負担も大きいということと思います。感謝申し上げます。</a:t>
            </a:r>
          </a:p>
          <a:p>
            <a:pPr algn="l"/>
            <a:r>
              <a:rPr kumimoji="1" lang="ja-JP" altLang="en-US" dirty="0">
                <a:solidFill>
                  <a:schemeClr val="tx1"/>
                </a:solidFill>
              </a:rPr>
              <a:t>　皆様の貴重な貢献を「やってよかった」に転換していけるよう，私どもも努力してまいります。</a:t>
            </a:r>
          </a:p>
        </p:txBody>
      </p:sp>
      <p:pic>
        <p:nvPicPr>
          <p:cNvPr id="5" name="図 4">
            <a:extLst>
              <a:ext uri="{FF2B5EF4-FFF2-40B4-BE49-F238E27FC236}">
                <a16:creationId xmlns:a16="http://schemas.microsoft.com/office/drawing/2014/main" id="{97B677A9-395E-4182-80DC-16D7819549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164" y="2876133"/>
            <a:ext cx="3219450" cy="3076575"/>
          </a:xfrm>
          <a:prstGeom prst="rect">
            <a:avLst/>
          </a:prstGeom>
        </p:spPr>
      </p:pic>
    </p:spTree>
    <p:extLst>
      <p:ext uri="{BB962C8B-B14F-4D97-AF65-F5344CB8AC3E}">
        <p14:creationId xmlns:p14="http://schemas.microsoft.com/office/powerpoint/2010/main" val="36379930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186CAB-9C23-47D2-BCF6-583CD517A584}"/>
              </a:ext>
            </a:extLst>
          </p:cNvPr>
          <p:cNvSpPr>
            <a:spLocks noGrp="1"/>
          </p:cNvSpPr>
          <p:nvPr>
            <p:ph type="title"/>
          </p:nvPr>
        </p:nvSpPr>
        <p:spPr>
          <a:xfrm>
            <a:off x="1097280" y="286604"/>
            <a:ext cx="10058400" cy="1293622"/>
          </a:xfrm>
        </p:spPr>
        <p:txBody>
          <a:bodyPr/>
          <a:lstStyle/>
          <a:p>
            <a:r>
              <a:rPr kumimoji="1" lang="ja-JP" altLang="en-US" dirty="0"/>
              <a:t>ＰＴＡって何でしょう？</a:t>
            </a:r>
          </a:p>
        </p:txBody>
      </p:sp>
      <p:sp>
        <p:nvSpPr>
          <p:cNvPr id="3" name="コンテンツ プレースホルダー 2">
            <a:extLst>
              <a:ext uri="{FF2B5EF4-FFF2-40B4-BE49-F238E27FC236}">
                <a16:creationId xmlns:a16="http://schemas.microsoft.com/office/drawing/2014/main" id="{D5EB5151-1983-405A-8EE2-4AF2A7EDF321}"/>
              </a:ext>
            </a:extLst>
          </p:cNvPr>
          <p:cNvSpPr>
            <a:spLocks noGrp="1"/>
          </p:cNvSpPr>
          <p:nvPr>
            <p:ph idx="1"/>
          </p:nvPr>
        </p:nvSpPr>
        <p:spPr>
          <a:xfrm>
            <a:off x="928604" y="2653602"/>
            <a:ext cx="10058400" cy="3312192"/>
          </a:xfrm>
        </p:spPr>
        <p:txBody>
          <a:bodyPr/>
          <a:lstStyle/>
          <a:p>
            <a:pPr algn="just"/>
            <a:r>
              <a:rPr lang="ja-JP" altLang="en-US" sz="1800" b="0" i="0" u="none" strike="noStrike" baseline="0" dirty="0">
                <a:solidFill>
                  <a:srgbClr val="000000"/>
                </a:solidFill>
                <a:latin typeface="Times New Roman" panose="02020603050405020304" pitchFamily="18" charset="0"/>
                <a:ea typeface="ＭＳ 明朝" panose="02020609040205080304" pitchFamily="17" charset="-128"/>
              </a:rPr>
              <a:t>　</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PTA</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とは，</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P</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Parents(</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保護者</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T</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Teacher(</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先生</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A</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a:t>
            </a:r>
            <a:r>
              <a:rPr lang="en-US" altLang="ja-JP" sz="2800" b="0" i="0" u="none" strike="noStrike" baseline="0" dirty="0">
                <a:solidFill>
                  <a:srgbClr val="1E1E1E"/>
                </a:solidFill>
                <a:latin typeface="BIZ UDP明朝 Medium" panose="02020500000000000000" pitchFamily="18" charset="-128"/>
                <a:ea typeface="ＭＳ 明朝" panose="02020609040205080304" pitchFamily="17" charset="-128"/>
              </a:rPr>
              <a:t>Association</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（組織），それぞれの</a:t>
            </a:r>
            <a:r>
              <a:rPr lang="ja-JP" altLang="en-US" sz="2800" b="0" i="0" u="none" strike="noStrike" baseline="0" dirty="0">
                <a:solidFill>
                  <a:srgbClr val="000000"/>
                </a:solidFill>
                <a:latin typeface="Times New Roman" panose="02020603050405020304" pitchFamily="18" charset="0"/>
                <a:ea typeface="BIZ UDP明朝 Medium" panose="02020500000000000000" pitchFamily="18" charset="-128"/>
              </a:rPr>
              <a:t>頭文字をとったものです。　</a:t>
            </a:r>
            <a:endParaRPr lang="en-US" altLang="ja-JP" sz="2800" b="0" i="0" u="none" strike="noStrike" baseline="0" dirty="0">
              <a:solidFill>
                <a:srgbClr val="000000"/>
              </a:solidFill>
              <a:latin typeface="Times New Roman" panose="02020603050405020304" pitchFamily="18" charset="0"/>
              <a:ea typeface="BIZ UDP明朝 Medium" panose="02020500000000000000" pitchFamily="18" charset="-128"/>
            </a:endParaRPr>
          </a:p>
          <a:p>
            <a:pPr algn="just"/>
            <a:r>
              <a:rPr lang="ja-JP" altLang="en-US" sz="2800" dirty="0">
                <a:solidFill>
                  <a:srgbClr val="000000"/>
                </a:solidFill>
                <a:latin typeface="Times New Roman" panose="02020603050405020304" pitchFamily="18" charset="0"/>
                <a:ea typeface="BIZ UDP明朝 Medium" panose="02020500000000000000" pitchFamily="18" charset="-128"/>
              </a:rPr>
              <a:t>　</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子どもたちの健やかな成長のために，保護者と先生が協力し合って，いろいろな活動を行う自主的な集まりをＰＴＡと呼んでいます。家庭と学校，そして地域を繋ぐ役割も担っています。</a:t>
            </a:r>
            <a:endParaRPr lang="ja-JP" altLang="en-US" sz="2800" b="0" i="0" u="none" strike="noStrike" baseline="0" dirty="0">
              <a:solidFill>
                <a:srgbClr val="000000"/>
              </a:solidFill>
              <a:latin typeface="Times New Roman" panose="02020603050405020304" pitchFamily="18" charset="0"/>
              <a:ea typeface="ＭＳ 明朝" panose="02020609040205080304" pitchFamily="17" charset="-128"/>
            </a:endParaRPr>
          </a:p>
          <a:p>
            <a:pPr algn="just"/>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　また，ＰＴＡは，</a:t>
            </a:r>
            <a:r>
              <a:rPr lang="ja-JP" altLang="en-US" sz="2800" b="0" i="0" u="none" strike="noStrike" baseline="0" dirty="0">
                <a:solidFill>
                  <a:srgbClr val="000000"/>
                </a:solidFill>
                <a:latin typeface="Times New Roman" panose="02020603050405020304" pitchFamily="18" charset="0"/>
                <a:ea typeface="BIZ UDP明朝 Medium" panose="02020500000000000000" pitchFamily="18" charset="-128"/>
              </a:rPr>
              <a:t>社会教育関係団体の一つとしても位置付けられています。</a:t>
            </a:r>
            <a:endParaRPr lang="ja-JP" altLang="en-US" sz="2800" b="0" i="0" u="none" strike="noStrike" baseline="0" dirty="0">
              <a:solidFill>
                <a:srgbClr val="000000"/>
              </a:solidFill>
              <a:latin typeface="Times New Roman" panose="02020603050405020304" pitchFamily="18" charset="0"/>
              <a:ea typeface="ＭＳ 明朝" panose="02020609040205080304" pitchFamily="17" charset="-128"/>
            </a:endParaRPr>
          </a:p>
          <a:p>
            <a:endParaRPr kumimoji="1" lang="ja-JP" altLang="en-US" dirty="0"/>
          </a:p>
        </p:txBody>
      </p:sp>
      <p:pic>
        <p:nvPicPr>
          <p:cNvPr id="5" name="図 4">
            <a:extLst>
              <a:ext uri="{FF2B5EF4-FFF2-40B4-BE49-F238E27FC236}">
                <a16:creationId xmlns:a16="http://schemas.microsoft.com/office/drawing/2014/main" id="{E43817AA-9229-4ACD-8656-DA068F0A3EAE}"/>
              </a:ext>
            </a:extLst>
          </p:cNvPr>
          <p:cNvPicPr>
            <a:picLocks noChangeAspect="1"/>
          </p:cNvPicPr>
          <p:nvPr/>
        </p:nvPicPr>
        <p:blipFill>
          <a:blip r:embed="rId2"/>
          <a:stretch>
            <a:fillRect/>
          </a:stretch>
        </p:blipFill>
        <p:spPr>
          <a:xfrm>
            <a:off x="8126156" y="696311"/>
            <a:ext cx="2335853" cy="1767829"/>
          </a:xfrm>
          <a:prstGeom prst="rect">
            <a:avLst/>
          </a:prstGeom>
        </p:spPr>
      </p:pic>
    </p:spTree>
    <p:extLst>
      <p:ext uri="{BB962C8B-B14F-4D97-AF65-F5344CB8AC3E}">
        <p14:creationId xmlns:p14="http://schemas.microsoft.com/office/powerpoint/2010/main" val="3250935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6D974-38F5-4488-BAB9-B60905268F90}"/>
              </a:ext>
            </a:extLst>
          </p:cNvPr>
          <p:cNvSpPr>
            <a:spLocks noGrp="1"/>
          </p:cNvSpPr>
          <p:nvPr>
            <p:ph type="ctrTitle"/>
          </p:nvPr>
        </p:nvSpPr>
        <p:spPr>
          <a:xfrm>
            <a:off x="1097280" y="758952"/>
            <a:ext cx="10058400" cy="1833328"/>
          </a:xfrm>
        </p:spPr>
        <p:txBody>
          <a:bodyPr>
            <a:normAutofit/>
          </a:bodyPr>
          <a:lstStyle/>
          <a:p>
            <a:r>
              <a:rPr lang="ja-JP" altLang="en-US" sz="4000" b="1" i="0" u="none" strike="noStrike" baseline="0" dirty="0">
                <a:solidFill>
                  <a:srgbClr val="000000"/>
                </a:solidFill>
                <a:latin typeface="Times New Roman" panose="02020603050405020304" pitchFamily="18" charset="0"/>
                <a:ea typeface="BIZ UDPゴシック" panose="020B0400000000000000" pitchFamily="50" charset="-128"/>
              </a:rPr>
              <a:t>どんなことをするの？</a:t>
            </a:r>
            <a:br>
              <a:rPr lang="ja-JP" altLang="en-US" sz="4000" b="1" i="0" u="none" strike="noStrike" baseline="0" dirty="0">
                <a:solidFill>
                  <a:srgbClr val="000000"/>
                </a:solidFill>
                <a:latin typeface="Times New Roman" panose="02020603050405020304" pitchFamily="18" charset="0"/>
                <a:ea typeface="ＭＳ 明朝" panose="02020609040205080304" pitchFamily="17" charset="-128"/>
              </a:rPr>
            </a:br>
            <a:br>
              <a:rPr lang="ja-JP" altLang="en-US" sz="4000" dirty="0">
                <a:solidFill>
                  <a:srgbClr val="000000"/>
                </a:solidFill>
                <a:latin typeface="Times New Roman" panose="02020603050405020304" pitchFamily="18" charset="0"/>
                <a:ea typeface="ＭＳ 明朝" panose="02020609040205080304" pitchFamily="17" charset="-128"/>
              </a:rPr>
            </a:br>
            <a:endParaRPr kumimoji="1" lang="ja-JP" altLang="en-US" sz="4000" dirty="0"/>
          </a:p>
        </p:txBody>
      </p:sp>
      <p:sp>
        <p:nvSpPr>
          <p:cNvPr id="3" name="字幕 2">
            <a:extLst>
              <a:ext uri="{FF2B5EF4-FFF2-40B4-BE49-F238E27FC236}">
                <a16:creationId xmlns:a16="http://schemas.microsoft.com/office/drawing/2014/main" id="{A1C5A646-0382-4B5C-BA89-FA71604A2E10}"/>
              </a:ext>
            </a:extLst>
          </p:cNvPr>
          <p:cNvSpPr>
            <a:spLocks noGrp="1"/>
          </p:cNvSpPr>
          <p:nvPr>
            <p:ph type="subTitle" idx="1"/>
          </p:nvPr>
        </p:nvSpPr>
        <p:spPr>
          <a:xfrm>
            <a:off x="1066800" y="1765687"/>
            <a:ext cx="10058400" cy="4004798"/>
          </a:xfrm>
        </p:spPr>
        <p:txBody>
          <a:bodyPr>
            <a:normAutofit/>
          </a:bodyPr>
          <a:lstStyle/>
          <a:p>
            <a:pPr algn="just"/>
            <a:r>
              <a:rPr lang="ja-JP" altLang="en-US" b="0" i="0" u="none" strike="noStrike" baseline="0" dirty="0">
                <a:solidFill>
                  <a:srgbClr val="1E1E1E"/>
                </a:solidFill>
                <a:latin typeface="Times New Roman" panose="02020603050405020304" pitchFamily="18" charset="0"/>
                <a:ea typeface="BIZ UDP明朝 Medium" panose="02020500000000000000" pitchFamily="18" charset="-128"/>
              </a:rPr>
              <a:t>　</a:t>
            </a:r>
            <a:r>
              <a:rPr lang="ja-JP" altLang="en-US" sz="2800" b="0" i="0" u="none" strike="noStrike" baseline="0" dirty="0">
                <a:solidFill>
                  <a:srgbClr val="1E1E1E"/>
                </a:solidFill>
                <a:latin typeface="Times New Roman" panose="02020603050405020304" pitchFamily="18" charset="0"/>
                <a:ea typeface="BIZ UDP明朝 Medium" panose="02020500000000000000" pitchFamily="18" charset="-128"/>
              </a:rPr>
              <a:t>学校の先生や地域の皆さんと協力し合って，子どもたちの健やかな成長をサポートしていきます。</a:t>
            </a:r>
            <a:r>
              <a:rPr lang="ja-JP" altLang="en-US" sz="2800" b="0" i="0" u="none" strike="noStrike" baseline="0" dirty="0">
                <a:solidFill>
                  <a:srgbClr val="000000"/>
                </a:solidFill>
                <a:latin typeface="Times New Roman" panose="02020603050405020304" pitchFamily="18" charset="0"/>
                <a:ea typeface="BIZ UDP明朝 Medium" panose="02020500000000000000" pitchFamily="18" charset="-128"/>
              </a:rPr>
              <a:t>子どもたちが伸び伸びと，健やかに育っていくためには，地域に住む大人の目や手が大切です。</a:t>
            </a:r>
            <a:r>
              <a:rPr lang="en-US" altLang="ja-JP" sz="2800" b="0" i="0" u="none" strike="noStrike" baseline="0" dirty="0">
                <a:solidFill>
                  <a:srgbClr val="000000"/>
                </a:solidFill>
                <a:latin typeface="BIZ UDP明朝 Medium" panose="02020500000000000000" pitchFamily="18" charset="-128"/>
                <a:ea typeface="ＭＳ 明朝" panose="02020609040205080304" pitchFamily="17" charset="-128"/>
              </a:rPr>
              <a:t>PTA</a:t>
            </a:r>
            <a:r>
              <a:rPr lang="ja-JP" altLang="en-US" sz="2800" b="0" i="0" u="none" strike="noStrike" baseline="0" dirty="0">
                <a:solidFill>
                  <a:srgbClr val="000000"/>
                </a:solidFill>
                <a:latin typeface="Times New Roman" panose="02020603050405020304" pitchFamily="18" charset="0"/>
                <a:ea typeface="BIZ UDP明朝 Medium" panose="02020500000000000000" pitchFamily="18" charset="-128"/>
              </a:rPr>
              <a:t>はその一端を担っています。</a:t>
            </a:r>
            <a:endParaRPr lang="ja-JP" altLang="en-US" sz="2800" b="0" i="0" u="none" strike="noStrike" baseline="0" dirty="0">
              <a:solidFill>
                <a:srgbClr val="000000"/>
              </a:solidFill>
              <a:latin typeface="Times New Roman" panose="02020603050405020304" pitchFamily="18" charset="0"/>
              <a:ea typeface="ＭＳ 明朝" panose="02020609040205080304" pitchFamily="17" charset="-128"/>
            </a:endParaRPr>
          </a:p>
          <a:p>
            <a:pPr algn="just"/>
            <a:r>
              <a:rPr lang="ja-JP" altLang="en-US" sz="2800" b="0" i="0" u="none" strike="noStrike" baseline="0" dirty="0">
                <a:solidFill>
                  <a:srgbClr val="000000"/>
                </a:solidFill>
                <a:latin typeface="Times New Roman" panose="02020603050405020304" pitchFamily="18" charset="0"/>
                <a:ea typeface="BIZ UDP明朝 Medium" panose="02020500000000000000" pitchFamily="18" charset="-128"/>
              </a:rPr>
              <a:t>　また，学校や家庭における教育（子育て）に関して，学びの場を通して，知識を習得し，理解を深めていきます。</a:t>
            </a:r>
            <a:endParaRPr lang="ja-JP" altLang="en-US" sz="2800" b="0" i="0" u="none" strike="noStrike" baseline="0" dirty="0">
              <a:solidFill>
                <a:srgbClr val="000000"/>
              </a:solidFill>
              <a:latin typeface="Times New Roman" panose="02020603050405020304" pitchFamily="18" charset="0"/>
              <a:ea typeface="ＭＳ 明朝" panose="02020609040205080304" pitchFamily="17" charset="-128"/>
            </a:endParaRPr>
          </a:p>
          <a:p>
            <a:endParaRPr kumimoji="1" lang="ja-JP" altLang="en-US" dirty="0"/>
          </a:p>
        </p:txBody>
      </p:sp>
      <p:pic>
        <p:nvPicPr>
          <p:cNvPr id="5" name="図 4">
            <a:extLst>
              <a:ext uri="{FF2B5EF4-FFF2-40B4-BE49-F238E27FC236}">
                <a16:creationId xmlns:a16="http://schemas.microsoft.com/office/drawing/2014/main" id="{23FD849B-258A-4F13-82A5-B909781A0755}"/>
              </a:ext>
            </a:extLst>
          </p:cNvPr>
          <p:cNvPicPr>
            <a:picLocks noChangeAspect="1"/>
          </p:cNvPicPr>
          <p:nvPr/>
        </p:nvPicPr>
        <p:blipFill>
          <a:blip r:embed="rId2"/>
          <a:stretch>
            <a:fillRect/>
          </a:stretch>
        </p:blipFill>
        <p:spPr>
          <a:xfrm>
            <a:off x="8877669" y="4183367"/>
            <a:ext cx="2013678" cy="1993691"/>
          </a:xfrm>
          <a:prstGeom prst="rect">
            <a:avLst/>
          </a:prstGeom>
        </p:spPr>
      </p:pic>
      <p:sp>
        <p:nvSpPr>
          <p:cNvPr id="4" name="吹き出し: 円形 3">
            <a:extLst>
              <a:ext uri="{FF2B5EF4-FFF2-40B4-BE49-F238E27FC236}">
                <a16:creationId xmlns:a16="http://schemas.microsoft.com/office/drawing/2014/main" id="{E2435FA5-3D83-46AB-907C-9C9BFF5AA7CF}"/>
              </a:ext>
            </a:extLst>
          </p:cNvPr>
          <p:cNvSpPr/>
          <p:nvPr/>
        </p:nvSpPr>
        <p:spPr>
          <a:xfrm>
            <a:off x="5672831" y="4385569"/>
            <a:ext cx="2627790" cy="1571348"/>
          </a:xfrm>
          <a:prstGeom prst="wedgeEllipseCallout">
            <a:avLst>
              <a:gd name="adj1" fmla="val 62951"/>
              <a:gd name="adj2" fmla="val -13991"/>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知らないことが，誤解や戸惑いを生みやすくします。</a:t>
            </a:r>
          </a:p>
        </p:txBody>
      </p:sp>
    </p:spTree>
    <p:extLst>
      <p:ext uri="{BB962C8B-B14F-4D97-AF65-F5344CB8AC3E}">
        <p14:creationId xmlns:p14="http://schemas.microsoft.com/office/powerpoint/2010/main" val="2243891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6FBA8C-B983-4196-B380-256A3DE2A7FF}"/>
              </a:ext>
            </a:extLst>
          </p:cNvPr>
          <p:cNvSpPr>
            <a:spLocks noGrp="1"/>
          </p:cNvSpPr>
          <p:nvPr>
            <p:ph type="title"/>
          </p:nvPr>
        </p:nvSpPr>
        <p:spPr>
          <a:xfrm>
            <a:off x="1097280" y="286603"/>
            <a:ext cx="10058400" cy="2842775"/>
          </a:xfrm>
        </p:spPr>
        <p:txBody>
          <a:bodyPr>
            <a:normAutofit fontScale="90000"/>
          </a:bodyPr>
          <a:lstStyle/>
          <a:p>
            <a:r>
              <a:rPr lang="ja-JP" altLang="en-US" sz="4000" i="0" u="none" strike="noStrike" baseline="0" dirty="0">
                <a:solidFill>
                  <a:srgbClr val="1E1E1E"/>
                </a:solidFill>
                <a:latin typeface="Times New Roman" panose="02020603050405020304" pitchFamily="18" charset="0"/>
                <a:ea typeface="BIZ UDPゴシック" panose="020B0400000000000000" pitchFamily="50" charset="-128"/>
              </a:rPr>
              <a:t>どんなふうに運営されるの？</a:t>
            </a:r>
            <a:br>
              <a:rPr lang="en-US" altLang="ja-JP" sz="3200" i="0" u="none" strike="noStrike" baseline="0" dirty="0">
                <a:solidFill>
                  <a:srgbClr val="1E1E1E"/>
                </a:solidFill>
                <a:latin typeface="Times New Roman" panose="02020603050405020304" pitchFamily="18" charset="0"/>
                <a:ea typeface="BIZ UDPゴシック" panose="020B0400000000000000" pitchFamily="50" charset="-128"/>
              </a:rPr>
            </a:br>
            <a:r>
              <a:rPr lang="ja-JP" altLang="en-US" sz="3200" i="0" u="none" strike="noStrike" baseline="0" dirty="0">
                <a:solidFill>
                  <a:srgbClr val="1E1E1E"/>
                </a:solidFill>
                <a:latin typeface="Times New Roman" panose="02020603050405020304" pitchFamily="18" charset="0"/>
                <a:ea typeface="BIZ UDPゴシック" panose="020B0400000000000000" pitchFamily="50" charset="-128"/>
              </a:rPr>
              <a:t>　 </a:t>
            </a:r>
            <a:r>
              <a:rPr lang="ja-JP" altLang="en-US" sz="2700" b="0" i="0" u="none" strike="noStrike" baseline="0" dirty="0">
                <a:solidFill>
                  <a:srgbClr val="1E1E1E"/>
                </a:solidFill>
                <a:latin typeface="BIZ UDP明朝 Medium" panose="02020500000000000000" pitchFamily="18" charset="-128"/>
                <a:ea typeface="BIZ UDP明朝 Medium" panose="02020500000000000000" pitchFamily="18" charset="-128"/>
              </a:rPr>
              <a:t>茨Ｐ連の活動は，会員である保護者や教員の皆さんからの会費によって運営されています。年度ごとに事業計画と予算を作成し，年間計画に即して運営を行っています。また，年度末には決算を行います。なお，茨Ｐ連では，３年間を一区切りとして事業の見直しを進めています。</a:t>
            </a:r>
            <a:br>
              <a:rPr lang="ja-JP" altLang="en-US" sz="2700" b="0" i="0" u="none" strike="noStrike" baseline="0" dirty="0">
                <a:solidFill>
                  <a:srgbClr val="000000"/>
                </a:solidFill>
                <a:latin typeface="BIZ UDP明朝 Medium" panose="02020500000000000000" pitchFamily="18" charset="-128"/>
                <a:ea typeface="BIZ UDP明朝 Medium" panose="02020500000000000000" pitchFamily="18" charset="-128"/>
              </a:rPr>
            </a:br>
            <a:br>
              <a:rPr lang="ja-JP" altLang="en-US" sz="3200" i="0" u="none" strike="noStrike" baseline="0" dirty="0">
                <a:solidFill>
                  <a:srgbClr val="000000"/>
                </a:solidFill>
                <a:latin typeface="Times New Roman" panose="02020603050405020304" pitchFamily="18" charset="0"/>
                <a:ea typeface="ＭＳ 明朝" panose="02020609040205080304" pitchFamily="17" charset="-128"/>
              </a:rPr>
            </a:br>
            <a:endParaRPr kumimoji="1" lang="ja-JP" altLang="en-US" sz="3200" dirty="0"/>
          </a:p>
        </p:txBody>
      </p:sp>
      <p:sp>
        <p:nvSpPr>
          <p:cNvPr id="3" name="コンテンツ プレースホルダー 2">
            <a:extLst>
              <a:ext uri="{FF2B5EF4-FFF2-40B4-BE49-F238E27FC236}">
                <a16:creationId xmlns:a16="http://schemas.microsoft.com/office/drawing/2014/main" id="{CD55E531-05C2-44C3-9A60-70B8D482CB7A}"/>
              </a:ext>
            </a:extLst>
          </p:cNvPr>
          <p:cNvSpPr>
            <a:spLocks noGrp="1"/>
          </p:cNvSpPr>
          <p:nvPr>
            <p:ph idx="1"/>
          </p:nvPr>
        </p:nvSpPr>
        <p:spPr>
          <a:xfrm>
            <a:off x="1097280" y="2579987"/>
            <a:ext cx="8011209" cy="4759385"/>
          </a:xfrm>
        </p:spPr>
        <p:txBody>
          <a:bodyPr>
            <a:normAutofit/>
          </a:bodyPr>
          <a:lstStyle/>
          <a:p>
            <a:pPr algn="just"/>
            <a:r>
              <a:rPr lang="ja-JP" altLang="en-US" sz="3600" i="0" u="none" strike="noStrike" baseline="0" dirty="0">
                <a:solidFill>
                  <a:srgbClr val="1E1E1E"/>
                </a:solidFill>
                <a:latin typeface="BIZ UDPゴシック" panose="020B0400000000000000" pitchFamily="50" charset="-128"/>
                <a:ea typeface="BIZ UDPゴシック" panose="020B0400000000000000" pitchFamily="50" charset="-128"/>
              </a:rPr>
              <a:t>長所や短所は？</a:t>
            </a:r>
            <a:endParaRPr lang="ja-JP" altLang="en-US" sz="3600" i="0" u="none" strike="noStrike" baseline="0"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2400" b="0" i="0" u="none" strike="noStrike" baseline="0" dirty="0">
                <a:solidFill>
                  <a:srgbClr val="1E1E1E"/>
                </a:solidFill>
                <a:latin typeface="Times New Roman" panose="02020603050405020304" pitchFamily="18" charset="0"/>
                <a:ea typeface="BIZ UDP明朝 Medium" panose="02020500000000000000" pitchFamily="18" charset="-128"/>
              </a:rPr>
              <a:t> 　短時間でも他の保護者の皆さんと話をすることで，共通の話題が生まれたり，知り合いが増えたりと，学校のことやお子さんのことに限らず，いろいろな情報の交換ができます。時には，「聞けててよかった」と思えるような情報に出会えることもあります。子どもたちを皆で育てることの一助にもなります。</a:t>
            </a:r>
            <a:endParaRPr lang="ja-JP" altLang="en-US" sz="2400" b="0" i="0" u="none" strike="noStrike" baseline="0" dirty="0">
              <a:solidFill>
                <a:srgbClr val="000000"/>
              </a:solidFill>
              <a:latin typeface="Times New Roman" panose="02020603050405020304" pitchFamily="18" charset="0"/>
              <a:ea typeface="ＭＳ 明朝" panose="02020609040205080304" pitchFamily="17" charset="-128"/>
            </a:endParaRPr>
          </a:p>
          <a:p>
            <a:pPr algn="just"/>
            <a:r>
              <a:rPr lang="ja-JP" altLang="en-US" sz="2400" b="0" i="0" u="none" strike="noStrike" baseline="0" dirty="0">
                <a:solidFill>
                  <a:srgbClr val="1E1E1E"/>
                </a:solidFill>
                <a:latin typeface="Times New Roman" panose="02020603050405020304" pitchFamily="18" charset="0"/>
                <a:ea typeface="BIZ UDP明朝 Medium" panose="02020500000000000000" pitchFamily="18" charset="-128"/>
              </a:rPr>
              <a:t> 　仕事や家事などの時間を割いて活動することもあり，自分や家族との時間をとられる感覚を味わうことがあります。また，内容によっては，負担感を感じてしまうこともあります。</a:t>
            </a:r>
            <a:endParaRPr lang="ja-JP" altLang="en-US" sz="2400" b="0" i="0" u="none" strike="noStrike" baseline="0" dirty="0">
              <a:solidFill>
                <a:srgbClr val="000000"/>
              </a:solidFill>
              <a:latin typeface="Times New Roman" panose="02020603050405020304" pitchFamily="18" charset="0"/>
              <a:ea typeface="ＭＳ 明朝" panose="02020609040205080304" pitchFamily="17" charset="-128"/>
            </a:endParaRPr>
          </a:p>
          <a:p>
            <a:endParaRPr kumimoji="1" lang="ja-JP" altLang="en-US" dirty="0"/>
          </a:p>
        </p:txBody>
      </p:sp>
      <p:pic>
        <p:nvPicPr>
          <p:cNvPr id="5" name="図 4">
            <a:extLst>
              <a:ext uri="{FF2B5EF4-FFF2-40B4-BE49-F238E27FC236}">
                <a16:creationId xmlns:a16="http://schemas.microsoft.com/office/drawing/2014/main" id="{FBF60601-C11F-4B17-8D4C-665073CAF200}"/>
              </a:ext>
            </a:extLst>
          </p:cNvPr>
          <p:cNvPicPr>
            <a:picLocks noChangeAspect="1"/>
          </p:cNvPicPr>
          <p:nvPr/>
        </p:nvPicPr>
        <p:blipFill>
          <a:blip r:embed="rId2"/>
          <a:stretch>
            <a:fillRect/>
          </a:stretch>
        </p:blipFill>
        <p:spPr>
          <a:xfrm>
            <a:off x="9232945" y="3728621"/>
            <a:ext cx="2456579" cy="2462118"/>
          </a:xfrm>
          <a:prstGeom prst="rect">
            <a:avLst/>
          </a:prstGeom>
        </p:spPr>
      </p:pic>
    </p:spTree>
    <p:extLst>
      <p:ext uri="{BB962C8B-B14F-4D97-AF65-F5344CB8AC3E}">
        <p14:creationId xmlns:p14="http://schemas.microsoft.com/office/powerpoint/2010/main" val="29475715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3393B-51FD-48F7-9466-AD21603A8FF9}"/>
              </a:ext>
            </a:extLst>
          </p:cNvPr>
          <p:cNvSpPr>
            <a:spLocks noGrp="1"/>
          </p:cNvSpPr>
          <p:nvPr>
            <p:ph type="title"/>
          </p:nvPr>
        </p:nvSpPr>
        <p:spPr>
          <a:xfrm>
            <a:off x="1097280" y="286604"/>
            <a:ext cx="10058400" cy="867494"/>
          </a:xfrm>
        </p:spPr>
        <p:txBody>
          <a:bodyPr>
            <a:normAutofit/>
          </a:bodyPr>
          <a:lstStyle/>
          <a:p>
            <a:r>
              <a:rPr lang="ja-JP" altLang="ja-JP" sz="3600" dirty="0">
                <a:effectLst/>
                <a:ea typeface="BIZ UDPゴシック" panose="020B0400000000000000" pitchFamily="50" charset="-128"/>
                <a:cs typeface="Times New Roman" panose="02020603050405020304" pitchFamily="18" charset="0"/>
              </a:rPr>
              <a:t>茨城県ＰＴＡ連絡協議会（茨Ｐ連）の構成</a:t>
            </a:r>
            <a:endParaRPr kumimoji="1" lang="ja-JP" altLang="en-US" sz="3600" dirty="0"/>
          </a:p>
        </p:txBody>
      </p:sp>
      <p:sp>
        <p:nvSpPr>
          <p:cNvPr id="116" name="テキスト ボックス 20">
            <a:extLst>
              <a:ext uri="{FF2B5EF4-FFF2-40B4-BE49-F238E27FC236}">
                <a16:creationId xmlns:a16="http://schemas.microsoft.com/office/drawing/2014/main" id="{2F0F17A3-0D29-4FEF-B00B-C404F6C236F9}"/>
              </a:ext>
            </a:extLst>
          </p:cNvPr>
          <p:cNvSpPr txBox="1">
            <a:spLocks noChangeArrowheads="1"/>
          </p:cNvSpPr>
          <p:nvPr/>
        </p:nvSpPr>
        <p:spPr bwMode="auto">
          <a:xfrm>
            <a:off x="1651247" y="5232036"/>
            <a:ext cx="7544884" cy="34144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関東ブロックＰＴＡ協議会（１６団体）・日本ＰＴＡ全国協議会（６４団体）</a:t>
            </a:r>
            <a:endParaRPr kumimoji="0" lang="ja-JP" altLang="ja-JP" sz="1400" b="0" i="0" u="none" strike="noStrike" cap="none" normalizeH="0" baseline="0" dirty="0">
              <a:ln>
                <a:noFill/>
              </a:ln>
              <a:solidFill>
                <a:schemeClr val="tx1"/>
              </a:solidFill>
              <a:effectLst/>
              <a:latin typeface="Arial" panose="020B0604020202020204" pitchFamily="34" charset="0"/>
            </a:endParaRPr>
          </a:p>
        </p:txBody>
      </p:sp>
      <p:sp>
        <p:nvSpPr>
          <p:cNvPr id="117" name="矢印: 下 116">
            <a:extLst>
              <a:ext uri="{FF2B5EF4-FFF2-40B4-BE49-F238E27FC236}">
                <a16:creationId xmlns:a16="http://schemas.microsoft.com/office/drawing/2014/main" id="{2464DCC7-E3E5-4973-9D58-29F1F629B5EC}"/>
              </a:ext>
            </a:extLst>
          </p:cNvPr>
          <p:cNvSpPr/>
          <p:nvPr/>
        </p:nvSpPr>
        <p:spPr>
          <a:xfrm>
            <a:off x="3318471" y="4920738"/>
            <a:ext cx="390352" cy="288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9" name="矢印: 下 118">
            <a:extLst>
              <a:ext uri="{FF2B5EF4-FFF2-40B4-BE49-F238E27FC236}">
                <a16:creationId xmlns:a16="http://schemas.microsoft.com/office/drawing/2014/main" id="{2DC98D32-8EAE-4549-94BE-A44E4E377286}"/>
              </a:ext>
            </a:extLst>
          </p:cNvPr>
          <p:cNvSpPr/>
          <p:nvPr/>
        </p:nvSpPr>
        <p:spPr>
          <a:xfrm>
            <a:off x="3318471" y="2620733"/>
            <a:ext cx="413773" cy="516545"/>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矢印: 下 119">
            <a:extLst>
              <a:ext uri="{FF2B5EF4-FFF2-40B4-BE49-F238E27FC236}">
                <a16:creationId xmlns:a16="http://schemas.microsoft.com/office/drawing/2014/main" id="{58B47EDB-6E0B-4CFA-924D-4D0887FE86A8}"/>
              </a:ext>
            </a:extLst>
          </p:cNvPr>
          <p:cNvSpPr/>
          <p:nvPr/>
        </p:nvSpPr>
        <p:spPr>
          <a:xfrm flipV="1">
            <a:off x="7450056" y="2595372"/>
            <a:ext cx="413773" cy="547188"/>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1" name="Rectangle 55">
            <a:extLst>
              <a:ext uri="{FF2B5EF4-FFF2-40B4-BE49-F238E27FC236}">
                <a16:creationId xmlns:a16="http://schemas.microsoft.com/office/drawing/2014/main" id="{57F918B8-DDBE-4831-8E88-418A5303F200}"/>
              </a:ext>
            </a:extLst>
          </p:cNvPr>
          <p:cNvSpPr>
            <a:spLocks noChangeArrowheads="1"/>
          </p:cNvSpPr>
          <p:nvPr/>
        </p:nvSpPr>
        <p:spPr bwMode="auto">
          <a:xfrm>
            <a:off x="0" y="1978426"/>
            <a:ext cx="12491259" cy="52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22" name="Rectangle 69">
            <a:extLst>
              <a:ext uri="{FF2B5EF4-FFF2-40B4-BE49-F238E27FC236}">
                <a16:creationId xmlns:a16="http://schemas.microsoft.com/office/drawing/2014/main" id="{1170C940-03E9-4193-9E6F-D0251990CEE1}"/>
              </a:ext>
            </a:extLst>
          </p:cNvPr>
          <p:cNvSpPr>
            <a:spLocks noChangeArrowheads="1"/>
          </p:cNvSpPr>
          <p:nvPr/>
        </p:nvSpPr>
        <p:spPr bwMode="auto">
          <a:xfrm>
            <a:off x="0" y="2435625"/>
            <a:ext cx="1249125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23" name="テキスト ボックス 2">
            <a:extLst>
              <a:ext uri="{FF2B5EF4-FFF2-40B4-BE49-F238E27FC236}">
                <a16:creationId xmlns:a16="http://schemas.microsoft.com/office/drawing/2014/main" id="{17B699EC-40F1-4DD9-927C-8EC268855BCB}"/>
              </a:ext>
            </a:extLst>
          </p:cNvPr>
          <p:cNvSpPr txBox="1">
            <a:spLocks noChangeArrowheads="1"/>
          </p:cNvSpPr>
          <p:nvPr/>
        </p:nvSpPr>
        <p:spPr bwMode="auto">
          <a:xfrm>
            <a:off x="2929269" y="1156489"/>
            <a:ext cx="5226015" cy="296302"/>
          </a:xfrm>
          <a:prstGeom prst="rect">
            <a:avLst/>
          </a:prstGeom>
          <a:solidFill>
            <a:srgbClr val="FFCCFF"/>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単位ＰＴＡ</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24" name="テキスト ボックス 3">
            <a:extLst>
              <a:ext uri="{FF2B5EF4-FFF2-40B4-BE49-F238E27FC236}">
                <a16:creationId xmlns:a16="http://schemas.microsoft.com/office/drawing/2014/main" id="{2660A899-6366-4855-8848-D2D41FBDAAB1}"/>
              </a:ext>
            </a:extLst>
          </p:cNvPr>
          <p:cNvSpPr txBox="1">
            <a:spLocks noChangeArrowheads="1"/>
          </p:cNvSpPr>
          <p:nvPr/>
        </p:nvSpPr>
        <p:spPr bwMode="auto">
          <a:xfrm>
            <a:off x="2995869" y="2252520"/>
            <a:ext cx="5091688" cy="358696"/>
          </a:xfrm>
          <a:prstGeom prst="rect">
            <a:avLst/>
          </a:prstGeom>
          <a:solidFill>
            <a:srgbClr val="FFFFCC"/>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市町村ＰＴＡ連絡協議会（市町村Ｐ連）</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25" name="テキスト ボックス 5">
            <a:extLst>
              <a:ext uri="{FF2B5EF4-FFF2-40B4-BE49-F238E27FC236}">
                <a16:creationId xmlns:a16="http://schemas.microsoft.com/office/drawing/2014/main" id="{0466A685-F06E-4B17-AB75-227A534DCAC1}"/>
              </a:ext>
            </a:extLst>
          </p:cNvPr>
          <p:cNvSpPr txBox="1">
            <a:spLocks noChangeArrowheads="1"/>
          </p:cNvSpPr>
          <p:nvPr/>
        </p:nvSpPr>
        <p:spPr bwMode="auto">
          <a:xfrm>
            <a:off x="2459116" y="3167175"/>
            <a:ext cx="6205490" cy="927687"/>
          </a:xfrm>
          <a:prstGeom prst="rect">
            <a:avLst/>
          </a:prstGeom>
          <a:solidFill>
            <a:srgbClr val="CCFFCC"/>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地区ＰＴＡ連絡協議会（５地区）</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26" name="テキスト ボックス 6">
            <a:extLst>
              <a:ext uri="{FF2B5EF4-FFF2-40B4-BE49-F238E27FC236}">
                <a16:creationId xmlns:a16="http://schemas.microsoft.com/office/drawing/2014/main" id="{0482438C-237D-4174-A594-A1B81C35055F}"/>
              </a:ext>
            </a:extLst>
          </p:cNvPr>
          <p:cNvSpPr txBox="1">
            <a:spLocks noChangeArrowheads="1"/>
          </p:cNvSpPr>
          <p:nvPr/>
        </p:nvSpPr>
        <p:spPr bwMode="auto">
          <a:xfrm>
            <a:off x="3226858" y="3474988"/>
            <a:ext cx="858774" cy="45560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中央地区</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11</a:t>
            </a:r>
            <a:r>
              <a:rPr kumimoji="0" lang="ja-JP" altLang="en-US"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市町村</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27" name="テキスト ボックス 7">
            <a:extLst>
              <a:ext uri="{FF2B5EF4-FFF2-40B4-BE49-F238E27FC236}">
                <a16:creationId xmlns:a16="http://schemas.microsoft.com/office/drawing/2014/main" id="{45BC2B59-AA03-4193-8256-F527653383C0}"/>
              </a:ext>
            </a:extLst>
          </p:cNvPr>
          <p:cNvSpPr txBox="1">
            <a:spLocks noChangeArrowheads="1"/>
          </p:cNvSpPr>
          <p:nvPr/>
        </p:nvSpPr>
        <p:spPr bwMode="auto">
          <a:xfrm>
            <a:off x="4159864" y="3465868"/>
            <a:ext cx="842509" cy="46176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県北地区</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4</a:t>
            </a:r>
            <a:r>
              <a:rPr kumimoji="0" lang="ja-JP" altLang="en-US"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市町村</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28" name="テキスト ボックス 8">
            <a:extLst>
              <a:ext uri="{FF2B5EF4-FFF2-40B4-BE49-F238E27FC236}">
                <a16:creationId xmlns:a16="http://schemas.microsoft.com/office/drawing/2014/main" id="{339E79CD-CD8B-439C-B084-1290CF0246FB}"/>
              </a:ext>
            </a:extLst>
          </p:cNvPr>
          <p:cNvSpPr txBox="1">
            <a:spLocks noChangeArrowheads="1"/>
          </p:cNvSpPr>
          <p:nvPr/>
        </p:nvSpPr>
        <p:spPr bwMode="auto">
          <a:xfrm>
            <a:off x="5073410" y="3478846"/>
            <a:ext cx="811607" cy="44878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県東地区</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5</a:t>
            </a:r>
            <a:r>
              <a:rPr kumimoji="0" lang="ja-JP" altLang="en-US"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29" name="テキスト ボックス 9">
            <a:extLst>
              <a:ext uri="{FF2B5EF4-FFF2-40B4-BE49-F238E27FC236}">
                <a16:creationId xmlns:a16="http://schemas.microsoft.com/office/drawing/2014/main" id="{B1F45563-9795-4184-BC27-4BF303F1599E}"/>
              </a:ext>
            </a:extLst>
          </p:cNvPr>
          <p:cNvSpPr txBox="1">
            <a:spLocks noChangeArrowheads="1"/>
          </p:cNvSpPr>
          <p:nvPr/>
        </p:nvSpPr>
        <p:spPr bwMode="auto">
          <a:xfrm>
            <a:off x="5954706" y="3481808"/>
            <a:ext cx="875039" cy="44878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県南地区</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14</a:t>
            </a:r>
            <a:r>
              <a:rPr kumimoji="0" lang="ja-JP" altLang="en-US" sz="10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市町村</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30" name="テキスト ボックス 10">
            <a:extLst>
              <a:ext uri="{FF2B5EF4-FFF2-40B4-BE49-F238E27FC236}">
                <a16:creationId xmlns:a16="http://schemas.microsoft.com/office/drawing/2014/main" id="{A0BDD054-BE1F-4A00-B4FE-94A2E18C7D28}"/>
              </a:ext>
            </a:extLst>
          </p:cNvPr>
          <p:cNvSpPr txBox="1">
            <a:spLocks noChangeArrowheads="1"/>
          </p:cNvSpPr>
          <p:nvPr/>
        </p:nvSpPr>
        <p:spPr bwMode="auto">
          <a:xfrm>
            <a:off x="6926988" y="3476785"/>
            <a:ext cx="850642" cy="45380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県西地区</a:t>
            </a:r>
            <a:endParaRPr kumimoji="0" lang="ja-JP" altLang="ja-JP" sz="8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10</a:t>
            </a:r>
            <a:r>
              <a:rPr kumimoji="0" lang="ja-JP" altLang="en-US" sz="1000" b="0" i="0" u="none" strike="noStrike" cap="none" normalizeH="0" baseline="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a:t>
            </a:r>
            <a:endParaRPr kumimoji="0" lang="ja-JP" altLang="en-US" sz="1800" b="0" i="0" u="none" strike="noStrike" cap="none" normalizeH="0" baseline="0">
              <a:ln>
                <a:noFill/>
              </a:ln>
              <a:solidFill>
                <a:schemeClr val="tx1"/>
              </a:solidFill>
              <a:effectLst/>
              <a:latin typeface="Arial" panose="020B0604020202020204" pitchFamily="34" charset="0"/>
            </a:endParaRPr>
          </a:p>
        </p:txBody>
      </p:sp>
      <p:sp>
        <p:nvSpPr>
          <p:cNvPr id="131" name="テキスト ボックス 11">
            <a:extLst>
              <a:ext uri="{FF2B5EF4-FFF2-40B4-BE49-F238E27FC236}">
                <a16:creationId xmlns:a16="http://schemas.microsoft.com/office/drawing/2014/main" id="{3128DDF0-8F46-4C74-B2F8-824B9AA1D42F}"/>
              </a:ext>
            </a:extLst>
          </p:cNvPr>
          <p:cNvSpPr txBox="1">
            <a:spLocks noChangeArrowheads="1"/>
          </p:cNvSpPr>
          <p:nvPr/>
        </p:nvSpPr>
        <p:spPr bwMode="auto">
          <a:xfrm>
            <a:off x="2459115" y="4505601"/>
            <a:ext cx="6205491" cy="362456"/>
          </a:xfrm>
          <a:prstGeom prst="rect">
            <a:avLst/>
          </a:prstGeom>
          <a:solidFill>
            <a:srgbClr val="CCEC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茨城県ＰＴＡ連絡協議会（茨Ｐ連）</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33" name="矢印: 下 132">
            <a:extLst>
              <a:ext uri="{FF2B5EF4-FFF2-40B4-BE49-F238E27FC236}">
                <a16:creationId xmlns:a16="http://schemas.microsoft.com/office/drawing/2014/main" id="{0EA2920F-DFF7-40AE-B9AB-416D647AEB05}"/>
              </a:ext>
            </a:extLst>
          </p:cNvPr>
          <p:cNvSpPr/>
          <p:nvPr/>
        </p:nvSpPr>
        <p:spPr>
          <a:xfrm>
            <a:off x="3325093" y="4101397"/>
            <a:ext cx="413773" cy="381822"/>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5" name="矢印: 下 134">
            <a:extLst>
              <a:ext uri="{FF2B5EF4-FFF2-40B4-BE49-F238E27FC236}">
                <a16:creationId xmlns:a16="http://schemas.microsoft.com/office/drawing/2014/main" id="{9CE5362A-AD86-4640-BCC1-3A2C693EA7A7}"/>
              </a:ext>
            </a:extLst>
          </p:cNvPr>
          <p:cNvSpPr/>
          <p:nvPr/>
        </p:nvSpPr>
        <p:spPr>
          <a:xfrm flipV="1">
            <a:off x="7435299" y="4104980"/>
            <a:ext cx="413773" cy="415863"/>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6" name="矢印: 下 17">
            <a:extLst>
              <a:ext uri="{FF2B5EF4-FFF2-40B4-BE49-F238E27FC236}">
                <a16:creationId xmlns:a16="http://schemas.microsoft.com/office/drawing/2014/main" id="{EF5D1838-CE9C-4F2B-8CB0-2E9A6D23E7AE}"/>
              </a:ext>
            </a:extLst>
          </p:cNvPr>
          <p:cNvSpPr>
            <a:spLocks noChangeArrowheads="1"/>
          </p:cNvSpPr>
          <p:nvPr/>
        </p:nvSpPr>
        <p:spPr bwMode="auto">
          <a:xfrm>
            <a:off x="4054367" y="1580818"/>
            <a:ext cx="3217150" cy="534419"/>
          </a:xfrm>
          <a:prstGeom prst="downArrow">
            <a:avLst>
              <a:gd name="adj1" fmla="val 50000"/>
              <a:gd name="adj2" fmla="val 62963"/>
            </a:avLst>
          </a:prstGeom>
          <a:solidFill>
            <a:srgbClr val="4472C4"/>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chemeClr val="tx1"/>
                </a:solidFill>
                <a:effectLst/>
                <a:latin typeface="HG丸ｺﾞｼｯｸM-PRO" panose="020F0400000000000000" pitchFamily="50" charset="-128"/>
                <a:ea typeface="HG丸ｺﾞｼｯｸM-PRO" panose="020F0400000000000000" pitchFamily="50" charset="-128"/>
                <a:cs typeface="Times New Roman" panose="02020603050405020304" pitchFamily="18" charset="0"/>
              </a:rPr>
              <a:t>市町村Ｐ連構成員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7" name="テキスト ボックス 18">
            <a:extLst>
              <a:ext uri="{FF2B5EF4-FFF2-40B4-BE49-F238E27FC236}">
                <a16:creationId xmlns:a16="http://schemas.microsoft.com/office/drawing/2014/main" id="{79A21E64-FA70-440E-B24B-10926B25FBB4}"/>
              </a:ext>
            </a:extLst>
          </p:cNvPr>
          <p:cNvSpPr txBox="1">
            <a:spLocks noChangeArrowheads="1"/>
          </p:cNvSpPr>
          <p:nvPr/>
        </p:nvSpPr>
        <p:spPr bwMode="auto">
          <a:xfrm>
            <a:off x="1078142" y="2383625"/>
            <a:ext cx="1278022" cy="201365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要望の伝達</a:t>
            </a:r>
            <a:endParaRPr kumimoji="0"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問題の提起</a:t>
            </a:r>
            <a:endParaRPr kumimoji="0"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意見の具申</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38" name="テキスト ボックス 19">
            <a:extLst>
              <a:ext uri="{FF2B5EF4-FFF2-40B4-BE49-F238E27FC236}">
                <a16:creationId xmlns:a16="http://schemas.microsoft.com/office/drawing/2014/main" id="{842623BE-799D-417A-B71F-1F04F8219C9C}"/>
              </a:ext>
            </a:extLst>
          </p:cNvPr>
          <p:cNvSpPr txBox="1">
            <a:spLocks noChangeArrowheads="1"/>
          </p:cNvSpPr>
          <p:nvPr/>
        </p:nvSpPr>
        <p:spPr bwMode="auto">
          <a:xfrm>
            <a:off x="8778993" y="2383624"/>
            <a:ext cx="1352089" cy="221500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情報</a:t>
            </a:r>
            <a:r>
              <a:rPr kumimoji="0"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a:t>
            </a: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伝達</a:t>
            </a:r>
            <a:endParaRPr kumimoji="0" lang="ja-JP" altLang="ja-JP"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報告</a:t>
            </a:r>
            <a:r>
              <a:rPr kumimoji="0"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連絡</a:t>
            </a:r>
            <a:endParaRPr kumimoji="0" lang="ja-JP" altLang="ja-JP"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提案</a:t>
            </a:r>
            <a:r>
              <a:rPr kumimoji="0"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kumimoji="0" lang="ja-JP"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回答</a:t>
            </a:r>
            <a:endParaRPr kumimoji="0"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意見の打診</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140" name="矢印: 下 139">
            <a:extLst>
              <a:ext uri="{FF2B5EF4-FFF2-40B4-BE49-F238E27FC236}">
                <a16:creationId xmlns:a16="http://schemas.microsoft.com/office/drawing/2014/main" id="{0D5EA3C1-595C-4729-81DE-9AC10ADA3871}"/>
              </a:ext>
            </a:extLst>
          </p:cNvPr>
          <p:cNvSpPr/>
          <p:nvPr/>
        </p:nvSpPr>
        <p:spPr>
          <a:xfrm flipV="1">
            <a:off x="7466042" y="4920738"/>
            <a:ext cx="390352" cy="288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2" name="矢印: 下 141">
            <a:extLst>
              <a:ext uri="{FF2B5EF4-FFF2-40B4-BE49-F238E27FC236}">
                <a16:creationId xmlns:a16="http://schemas.microsoft.com/office/drawing/2014/main" id="{E822E0E5-6AA5-4C33-8C4D-EADC7411990C}"/>
              </a:ext>
            </a:extLst>
          </p:cNvPr>
          <p:cNvSpPr/>
          <p:nvPr/>
        </p:nvSpPr>
        <p:spPr>
          <a:xfrm>
            <a:off x="3284262" y="1551706"/>
            <a:ext cx="413773" cy="700814"/>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3" name="矢印: 下 142">
            <a:extLst>
              <a:ext uri="{FF2B5EF4-FFF2-40B4-BE49-F238E27FC236}">
                <a16:creationId xmlns:a16="http://schemas.microsoft.com/office/drawing/2014/main" id="{26F66CDC-EE56-4AAF-B503-FBB7598FDF51}"/>
              </a:ext>
            </a:extLst>
          </p:cNvPr>
          <p:cNvSpPr/>
          <p:nvPr/>
        </p:nvSpPr>
        <p:spPr>
          <a:xfrm flipV="1">
            <a:off x="7442621" y="1562564"/>
            <a:ext cx="413773" cy="685431"/>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39538381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6A5DA4-54BB-4612-B630-73C0DAA3DF70}"/>
              </a:ext>
            </a:extLst>
          </p:cNvPr>
          <p:cNvSpPr>
            <a:spLocks noGrp="1"/>
          </p:cNvSpPr>
          <p:nvPr>
            <p:ph type="title"/>
          </p:nvPr>
        </p:nvSpPr>
        <p:spPr>
          <a:xfrm>
            <a:off x="1097280" y="286604"/>
            <a:ext cx="10058400" cy="1036170"/>
          </a:xfrm>
        </p:spPr>
        <p:txBody>
          <a:bodyPr>
            <a:normAutofit/>
          </a:bodyPr>
          <a:lstStyle/>
          <a:p>
            <a:r>
              <a:rPr kumimoji="1" lang="ja-JP" altLang="en-US" sz="3600" dirty="0"/>
              <a:t>茨城県ＰＴＡ連絡協議会（茨Ｐ連）の組織</a:t>
            </a:r>
          </a:p>
        </p:txBody>
      </p:sp>
      <p:sp>
        <p:nvSpPr>
          <p:cNvPr id="20" name="テキスト ボックス 23">
            <a:extLst>
              <a:ext uri="{FF2B5EF4-FFF2-40B4-BE49-F238E27FC236}">
                <a16:creationId xmlns:a16="http://schemas.microsoft.com/office/drawing/2014/main" id="{C8494F41-0243-4B6E-A1B0-AC5D73524A03}"/>
              </a:ext>
            </a:extLst>
          </p:cNvPr>
          <p:cNvSpPr txBox="1">
            <a:spLocks noChangeArrowheads="1"/>
          </p:cNvSpPr>
          <p:nvPr/>
        </p:nvSpPr>
        <p:spPr bwMode="auto">
          <a:xfrm>
            <a:off x="2383880" y="1456832"/>
            <a:ext cx="6667130" cy="487363"/>
          </a:xfrm>
          <a:prstGeom prst="rect">
            <a:avLst/>
          </a:prstGeom>
          <a:solidFill>
            <a:srgbClr val="FFCC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総　　　　　会</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21" name="テキスト ボックス 24">
            <a:extLst>
              <a:ext uri="{FF2B5EF4-FFF2-40B4-BE49-F238E27FC236}">
                <a16:creationId xmlns:a16="http://schemas.microsoft.com/office/drawing/2014/main" id="{2F35307E-3CDB-46A6-BD23-6A50E4FDCFDF}"/>
              </a:ext>
            </a:extLst>
          </p:cNvPr>
          <p:cNvSpPr txBox="1">
            <a:spLocks noChangeArrowheads="1"/>
          </p:cNvSpPr>
          <p:nvPr/>
        </p:nvSpPr>
        <p:spPr bwMode="auto">
          <a:xfrm>
            <a:off x="2383880" y="2199098"/>
            <a:ext cx="1859646" cy="487363"/>
          </a:xfrm>
          <a:prstGeom prst="rect">
            <a:avLst/>
          </a:prstGeom>
          <a:solidFill>
            <a:srgbClr val="FFFFCC"/>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理　事　会</a:t>
            </a:r>
            <a:endParaRPr kumimoji="0" lang="ja-JP" altLang="ja-JP" sz="2400" b="0" i="0" u="none" strike="noStrike" cap="none" normalizeH="0" baseline="0" dirty="0">
              <a:ln>
                <a:noFill/>
              </a:ln>
              <a:solidFill>
                <a:srgbClr val="FF0000"/>
              </a:solidFill>
              <a:effectLst/>
              <a:latin typeface="Arial" panose="020B0604020202020204" pitchFamily="34" charset="0"/>
            </a:endParaRPr>
          </a:p>
        </p:txBody>
      </p:sp>
      <p:sp>
        <p:nvSpPr>
          <p:cNvPr id="22" name="テキスト ボックス 25">
            <a:extLst>
              <a:ext uri="{FF2B5EF4-FFF2-40B4-BE49-F238E27FC236}">
                <a16:creationId xmlns:a16="http://schemas.microsoft.com/office/drawing/2014/main" id="{EF4E5656-34D4-49B7-998B-3AD29E83BE64}"/>
              </a:ext>
            </a:extLst>
          </p:cNvPr>
          <p:cNvSpPr txBox="1">
            <a:spLocks noChangeArrowheads="1"/>
          </p:cNvSpPr>
          <p:nvPr/>
        </p:nvSpPr>
        <p:spPr bwMode="auto">
          <a:xfrm>
            <a:off x="5036027" y="2199098"/>
            <a:ext cx="1859646" cy="487363"/>
          </a:xfrm>
          <a:prstGeom prst="rect">
            <a:avLst/>
          </a:prstGeom>
          <a:solidFill>
            <a:srgbClr val="CCEC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役　員　会</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23" name="テキスト ボックス 26">
            <a:extLst>
              <a:ext uri="{FF2B5EF4-FFF2-40B4-BE49-F238E27FC236}">
                <a16:creationId xmlns:a16="http://schemas.microsoft.com/office/drawing/2014/main" id="{1E72C060-6169-4D93-AC4F-7985B39E1514}"/>
              </a:ext>
            </a:extLst>
          </p:cNvPr>
          <p:cNvSpPr txBox="1">
            <a:spLocks noChangeArrowheads="1"/>
          </p:cNvSpPr>
          <p:nvPr/>
        </p:nvSpPr>
        <p:spPr bwMode="auto">
          <a:xfrm>
            <a:off x="1917577" y="3533124"/>
            <a:ext cx="4028020" cy="231726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04800"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常置委員会</a:t>
            </a:r>
            <a:endParaRPr kumimoji="0" lang="ja-JP" altLang="ja-JP" sz="2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○教育問題委員会</a:t>
            </a:r>
            <a:endParaRPr kumimoji="0" lang="ja-JP" altLang="ja-JP" sz="2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○広報委員会</a:t>
            </a:r>
            <a:endParaRPr kumimoji="0" lang="ja-JP" altLang="ja-JP" sz="2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○女性ネットワーク委員会</a:t>
            </a:r>
            <a:endParaRPr kumimoji="0" lang="ja-JP" altLang="ja-JP" sz="2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4" name="テキスト ボックス 27">
            <a:extLst>
              <a:ext uri="{FF2B5EF4-FFF2-40B4-BE49-F238E27FC236}">
                <a16:creationId xmlns:a16="http://schemas.microsoft.com/office/drawing/2014/main" id="{05E02036-E90D-4FDE-A422-68E86834829E}"/>
              </a:ext>
            </a:extLst>
          </p:cNvPr>
          <p:cNvSpPr txBox="1">
            <a:spLocks noChangeArrowheads="1"/>
          </p:cNvSpPr>
          <p:nvPr/>
        </p:nvSpPr>
        <p:spPr bwMode="auto">
          <a:xfrm>
            <a:off x="6330004" y="3533124"/>
            <a:ext cx="3213491" cy="231726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04800"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特別委員会</a:t>
            </a:r>
            <a:endParaRPr kumimoji="0" lang="ja-JP" altLang="ja-JP" sz="2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○組織運営委員会</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25" name="矢印: 下 24">
            <a:extLst>
              <a:ext uri="{FF2B5EF4-FFF2-40B4-BE49-F238E27FC236}">
                <a16:creationId xmlns:a16="http://schemas.microsoft.com/office/drawing/2014/main" id="{19B119BF-F34D-47F1-A6A1-8CBD79C1882B}"/>
              </a:ext>
            </a:extLst>
          </p:cNvPr>
          <p:cNvSpPr/>
          <p:nvPr/>
        </p:nvSpPr>
        <p:spPr>
          <a:xfrm flipV="1">
            <a:off x="4449487" y="8659279"/>
            <a:ext cx="381000" cy="251460"/>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矢印: 下 25">
            <a:extLst>
              <a:ext uri="{FF2B5EF4-FFF2-40B4-BE49-F238E27FC236}">
                <a16:creationId xmlns:a16="http://schemas.microsoft.com/office/drawing/2014/main" id="{69F5E7C6-2A0F-4F96-BF70-AA90FDDD0D1F}"/>
              </a:ext>
            </a:extLst>
          </p:cNvPr>
          <p:cNvSpPr/>
          <p:nvPr/>
        </p:nvSpPr>
        <p:spPr>
          <a:xfrm>
            <a:off x="3657007" y="8716429"/>
            <a:ext cx="381000" cy="251460"/>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矢印: 下 26">
            <a:extLst>
              <a:ext uri="{FF2B5EF4-FFF2-40B4-BE49-F238E27FC236}">
                <a16:creationId xmlns:a16="http://schemas.microsoft.com/office/drawing/2014/main" id="{D320B72D-3733-47E0-AFB6-BB53E66BE4CE}"/>
              </a:ext>
            </a:extLst>
          </p:cNvPr>
          <p:cNvSpPr/>
          <p:nvPr/>
        </p:nvSpPr>
        <p:spPr>
          <a:xfrm flipV="1">
            <a:off x="6865027" y="8704999"/>
            <a:ext cx="381000" cy="251460"/>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矢印: 下 27">
            <a:extLst>
              <a:ext uri="{FF2B5EF4-FFF2-40B4-BE49-F238E27FC236}">
                <a16:creationId xmlns:a16="http://schemas.microsoft.com/office/drawing/2014/main" id="{37E447A8-0863-4CCF-B4D9-CB790729C880}"/>
              </a:ext>
            </a:extLst>
          </p:cNvPr>
          <p:cNvSpPr/>
          <p:nvPr/>
        </p:nvSpPr>
        <p:spPr>
          <a:xfrm>
            <a:off x="6057307" y="8716429"/>
            <a:ext cx="381000" cy="251460"/>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Rectangle 12">
            <a:extLst>
              <a:ext uri="{FF2B5EF4-FFF2-40B4-BE49-F238E27FC236}">
                <a16:creationId xmlns:a16="http://schemas.microsoft.com/office/drawing/2014/main" id="{AEC3EA88-72DF-4020-8392-C1F9AAD9E2B7}"/>
              </a:ext>
            </a:extLst>
          </p:cNvPr>
          <p:cNvSpPr>
            <a:spLocks noChangeArrowheads="1"/>
          </p:cNvSpPr>
          <p:nvPr/>
        </p:nvSpPr>
        <p:spPr bwMode="auto">
          <a:xfrm>
            <a:off x="1492927" y="76495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2" name="Rectangle 15">
            <a:extLst>
              <a:ext uri="{FF2B5EF4-FFF2-40B4-BE49-F238E27FC236}">
                <a16:creationId xmlns:a16="http://schemas.microsoft.com/office/drawing/2014/main" id="{F2C00C0D-C09E-4CE6-B4CC-9957C1F81965}"/>
              </a:ext>
            </a:extLst>
          </p:cNvPr>
          <p:cNvSpPr>
            <a:spLocks noChangeArrowheads="1"/>
          </p:cNvSpPr>
          <p:nvPr/>
        </p:nvSpPr>
        <p:spPr bwMode="auto">
          <a:xfrm>
            <a:off x="1492927" y="12221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3" name="Rectangle 16">
            <a:extLst>
              <a:ext uri="{FF2B5EF4-FFF2-40B4-BE49-F238E27FC236}">
                <a16:creationId xmlns:a16="http://schemas.microsoft.com/office/drawing/2014/main" id="{33EE3695-3E18-4014-887F-4AD8CF4BF6CD}"/>
              </a:ext>
            </a:extLst>
          </p:cNvPr>
          <p:cNvSpPr>
            <a:spLocks noChangeArrowheads="1"/>
          </p:cNvSpPr>
          <p:nvPr/>
        </p:nvSpPr>
        <p:spPr bwMode="auto">
          <a:xfrm>
            <a:off x="1492927" y="12221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Rectangle 20">
            <a:extLst>
              <a:ext uri="{FF2B5EF4-FFF2-40B4-BE49-F238E27FC236}">
                <a16:creationId xmlns:a16="http://schemas.microsoft.com/office/drawing/2014/main" id="{DD68ECA9-D90C-41F4-B687-75D7329883E2}"/>
              </a:ext>
            </a:extLst>
          </p:cNvPr>
          <p:cNvSpPr>
            <a:spLocks noChangeArrowheads="1"/>
          </p:cNvSpPr>
          <p:nvPr/>
        </p:nvSpPr>
        <p:spPr bwMode="auto">
          <a:xfrm>
            <a:off x="1492927" y="12221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テキスト ボックス 2">
            <a:extLst>
              <a:ext uri="{FF2B5EF4-FFF2-40B4-BE49-F238E27FC236}">
                <a16:creationId xmlns:a16="http://schemas.microsoft.com/office/drawing/2014/main" id="{2C4CD2F4-74DE-4E07-8BC9-26A6CB513BD4}"/>
              </a:ext>
            </a:extLst>
          </p:cNvPr>
          <p:cNvSpPr txBox="1"/>
          <p:nvPr/>
        </p:nvSpPr>
        <p:spPr>
          <a:xfrm>
            <a:off x="7688174" y="2211945"/>
            <a:ext cx="1731033" cy="461665"/>
          </a:xfrm>
          <a:prstGeom prst="rect">
            <a:avLst/>
          </a:prstGeom>
          <a:noFill/>
          <a:ln>
            <a:solidFill>
              <a:schemeClr val="tx1"/>
            </a:solidFill>
          </a:ln>
        </p:spPr>
        <p:txBody>
          <a:bodyPr wrap="square" rtlCol="0">
            <a:spAutoFit/>
          </a:bodyPr>
          <a:lstStyle/>
          <a:p>
            <a:pPr algn="ctr"/>
            <a:r>
              <a:rPr kumimoji="1" lang="ja-JP" altLang="en-US" sz="2400" dirty="0"/>
              <a:t>監　　査</a:t>
            </a:r>
          </a:p>
        </p:txBody>
      </p:sp>
      <p:cxnSp>
        <p:nvCxnSpPr>
          <p:cNvPr id="9" name="直線コネクタ 8">
            <a:extLst>
              <a:ext uri="{FF2B5EF4-FFF2-40B4-BE49-F238E27FC236}">
                <a16:creationId xmlns:a16="http://schemas.microsoft.com/office/drawing/2014/main" id="{AB0F995E-C8E4-44DA-A737-A23E0221E778}"/>
              </a:ext>
            </a:extLst>
          </p:cNvPr>
          <p:cNvCxnSpPr>
            <a:stCxn id="22" idx="0"/>
          </p:cNvCxnSpPr>
          <p:nvPr/>
        </p:nvCxnSpPr>
        <p:spPr>
          <a:xfrm flipV="1">
            <a:off x="5965850" y="1944195"/>
            <a:ext cx="0" cy="254903"/>
          </a:xfrm>
          <a:prstGeom prst="line">
            <a:avLst/>
          </a:prstGeom>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45D31B71-9E38-4501-9F07-7F07912F60AB}"/>
              </a:ext>
            </a:extLst>
          </p:cNvPr>
          <p:cNvCxnSpPr>
            <a:stCxn id="21" idx="3"/>
            <a:endCxn id="22" idx="1"/>
          </p:cNvCxnSpPr>
          <p:nvPr/>
        </p:nvCxnSpPr>
        <p:spPr>
          <a:xfrm>
            <a:off x="4243526" y="2442780"/>
            <a:ext cx="792501" cy="0"/>
          </a:xfrm>
          <a:prstGeom prst="line">
            <a:avLst/>
          </a:prstGeom>
        </p:spPr>
        <p:style>
          <a:lnRef idx="1">
            <a:schemeClr val="dk1"/>
          </a:lnRef>
          <a:fillRef idx="0">
            <a:schemeClr val="dk1"/>
          </a:fillRef>
          <a:effectRef idx="0">
            <a:schemeClr val="dk1"/>
          </a:effectRef>
          <a:fontRef idx="minor">
            <a:schemeClr val="tx1"/>
          </a:fontRef>
        </p:style>
      </p:cxnSp>
      <p:cxnSp>
        <p:nvCxnSpPr>
          <p:cNvPr id="13" name="直線コネクタ 12">
            <a:extLst>
              <a:ext uri="{FF2B5EF4-FFF2-40B4-BE49-F238E27FC236}">
                <a16:creationId xmlns:a16="http://schemas.microsoft.com/office/drawing/2014/main" id="{03B48086-6E8B-4A6B-8095-0EAD8CF87F0D}"/>
              </a:ext>
            </a:extLst>
          </p:cNvPr>
          <p:cNvCxnSpPr>
            <a:stCxn id="22" idx="3"/>
            <a:endCxn id="3" idx="1"/>
          </p:cNvCxnSpPr>
          <p:nvPr/>
        </p:nvCxnSpPr>
        <p:spPr>
          <a:xfrm flipV="1">
            <a:off x="6895673" y="2442778"/>
            <a:ext cx="792501" cy="2"/>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9A0D4F60-41EB-4A73-9D11-5BBB72EB2490}"/>
              </a:ext>
            </a:extLst>
          </p:cNvPr>
          <p:cNvCxnSpPr/>
          <p:nvPr/>
        </p:nvCxnSpPr>
        <p:spPr>
          <a:xfrm>
            <a:off x="3533313" y="3107184"/>
            <a:ext cx="4341180" cy="0"/>
          </a:xfrm>
          <a:prstGeom prst="line">
            <a:avLst/>
          </a:prstGeom>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3A4B43C5-D9E4-4F44-9ECE-0927798F310B}"/>
              </a:ext>
            </a:extLst>
          </p:cNvPr>
          <p:cNvCxnSpPr>
            <a:stCxn id="22" idx="2"/>
          </p:cNvCxnSpPr>
          <p:nvPr/>
        </p:nvCxnSpPr>
        <p:spPr>
          <a:xfrm>
            <a:off x="5965850" y="2686461"/>
            <a:ext cx="0" cy="447356"/>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B0D83732-4562-444A-BBB1-039E0B50DD73}"/>
              </a:ext>
            </a:extLst>
          </p:cNvPr>
          <p:cNvCxnSpPr/>
          <p:nvPr/>
        </p:nvCxnSpPr>
        <p:spPr>
          <a:xfrm>
            <a:off x="3533313" y="3107184"/>
            <a:ext cx="0" cy="425940"/>
          </a:xfrm>
          <a:prstGeom prst="line">
            <a:avLst/>
          </a:prstGeom>
        </p:spPr>
        <p:style>
          <a:lnRef idx="1">
            <a:schemeClr val="dk1"/>
          </a:lnRef>
          <a:fillRef idx="0">
            <a:schemeClr val="dk1"/>
          </a:fillRef>
          <a:effectRef idx="0">
            <a:schemeClr val="dk1"/>
          </a:effectRef>
          <a:fontRef idx="minor">
            <a:schemeClr val="tx1"/>
          </a:fontRef>
        </p:style>
      </p:cxnSp>
      <p:cxnSp>
        <p:nvCxnSpPr>
          <p:cNvPr id="36" name="直線コネクタ 35">
            <a:extLst>
              <a:ext uri="{FF2B5EF4-FFF2-40B4-BE49-F238E27FC236}">
                <a16:creationId xmlns:a16="http://schemas.microsoft.com/office/drawing/2014/main" id="{F45542DE-4E6C-49B7-82D7-0511A0A08AD7}"/>
              </a:ext>
            </a:extLst>
          </p:cNvPr>
          <p:cNvCxnSpPr/>
          <p:nvPr/>
        </p:nvCxnSpPr>
        <p:spPr>
          <a:xfrm>
            <a:off x="7874493" y="3107184"/>
            <a:ext cx="0" cy="42594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82541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5">
            <a:extLst>
              <a:ext uri="{FF2B5EF4-FFF2-40B4-BE49-F238E27FC236}">
                <a16:creationId xmlns:a16="http://schemas.microsoft.com/office/drawing/2014/main" id="{A4788DA0-EDE4-40BF-981B-490801DD4B11}"/>
              </a:ext>
            </a:extLst>
          </p:cNvPr>
          <p:cNvSpPr>
            <a:spLocks noChangeArrowheads="1"/>
          </p:cNvSpPr>
          <p:nvPr/>
        </p:nvSpPr>
        <p:spPr bwMode="auto">
          <a:xfrm>
            <a:off x="9056370" y="1157287"/>
            <a:ext cx="2524125" cy="4302480"/>
          </a:xfrm>
          <a:prstGeom prst="roundRect">
            <a:avLst>
              <a:gd name="adj" fmla="val 16667"/>
            </a:avLst>
          </a:prstGeom>
          <a:gradFill rotWithShape="1">
            <a:gsLst>
              <a:gs pos="0">
                <a:srgbClr val="B5D5A7"/>
              </a:gs>
              <a:gs pos="50000">
                <a:srgbClr val="AACE99"/>
              </a:gs>
              <a:gs pos="100000">
                <a:srgbClr val="9CCA86"/>
              </a:gs>
            </a:gsLst>
            <a:lin ang="5400000"/>
          </a:gradFill>
          <a:ln w="635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ja-JP" sz="14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情報の収集と発信</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 name="タイトル 1">
            <a:extLst>
              <a:ext uri="{FF2B5EF4-FFF2-40B4-BE49-F238E27FC236}">
                <a16:creationId xmlns:a16="http://schemas.microsoft.com/office/drawing/2014/main" id="{78EA6062-4388-49E4-802B-2752E61D9B23}"/>
              </a:ext>
            </a:extLst>
          </p:cNvPr>
          <p:cNvSpPr>
            <a:spLocks noGrp="1"/>
          </p:cNvSpPr>
          <p:nvPr>
            <p:ph type="title"/>
          </p:nvPr>
        </p:nvSpPr>
        <p:spPr>
          <a:xfrm>
            <a:off x="452761" y="206789"/>
            <a:ext cx="4873587" cy="713643"/>
          </a:xfrm>
        </p:spPr>
        <p:txBody>
          <a:bodyPr>
            <a:normAutofit/>
          </a:bodyPr>
          <a:lstStyle/>
          <a:p>
            <a:r>
              <a:rPr kumimoji="1" lang="ja-JP" altLang="en-US" sz="3600" dirty="0"/>
              <a:t>各委員会の役割と活動</a:t>
            </a:r>
          </a:p>
        </p:txBody>
      </p:sp>
      <p:pic>
        <p:nvPicPr>
          <p:cNvPr id="3086" name="図 7">
            <a:extLst>
              <a:ext uri="{FF2B5EF4-FFF2-40B4-BE49-F238E27FC236}">
                <a16:creationId xmlns:a16="http://schemas.microsoft.com/office/drawing/2014/main" id="{7F237985-534D-4461-924B-69A9280774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1022" y="1666252"/>
            <a:ext cx="1203674" cy="1260427"/>
          </a:xfrm>
          <a:prstGeom prst="rect">
            <a:avLst/>
          </a:prstGeom>
          <a:noFill/>
          <a:extLst>
            <a:ext uri="{909E8E84-426E-40DD-AFC4-6F175D3DCCD1}">
              <a14:hiddenFill xmlns:a14="http://schemas.microsoft.com/office/drawing/2010/main">
                <a:solidFill>
                  <a:srgbClr val="FFFFFF"/>
                </a:solidFill>
              </a14:hiddenFill>
            </a:ext>
          </a:extLst>
        </p:spPr>
      </p:pic>
      <p:pic>
        <p:nvPicPr>
          <p:cNvPr id="3085" name="図 6">
            <a:extLst>
              <a:ext uri="{FF2B5EF4-FFF2-40B4-BE49-F238E27FC236}">
                <a16:creationId xmlns:a16="http://schemas.microsoft.com/office/drawing/2014/main" id="{5225F30E-A164-4CB0-A1D4-B563201B5B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7258" y="3670740"/>
            <a:ext cx="1324274" cy="1324274"/>
          </a:xfrm>
          <a:prstGeom prst="rect">
            <a:avLst/>
          </a:prstGeom>
          <a:noFill/>
          <a:extLst>
            <a:ext uri="{909E8E84-426E-40DD-AFC4-6F175D3DCCD1}">
              <a14:hiddenFill xmlns:a14="http://schemas.microsoft.com/office/drawing/2010/main">
                <a:solidFill>
                  <a:srgbClr val="FFFFFF"/>
                </a:solidFill>
              </a14:hiddenFill>
            </a:ext>
          </a:extLst>
        </p:spPr>
      </p:pic>
      <p:sp>
        <p:nvSpPr>
          <p:cNvPr id="6" name="四角形: 角を丸くする 5">
            <a:extLst>
              <a:ext uri="{FF2B5EF4-FFF2-40B4-BE49-F238E27FC236}">
                <a16:creationId xmlns:a16="http://schemas.microsoft.com/office/drawing/2014/main" id="{3EECBD27-4AD4-47A6-BBA0-D56E1B89758D}"/>
              </a:ext>
            </a:extLst>
          </p:cNvPr>
          <p:cNvSpPr/>
          <p:nvPr/>
        </p:nvSpPr>
        <p:spPr>
          <a:xfrm>
            <a:off x="736917" y="1152525"/>
            <a:ext cx="4381500" cy="4371975"/>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400" kern="10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7" name="矢印: 上向き折線 6">
            <a:extLst>
              <a:ext uri="{FF2B5EF4-FFF2-40B4-BE49-F238E27FC236}">
                <a16:creationId xmlns:a16="http://schemas.microsoft.com/office/drawing/2014/main" id="{F279EE5A-AB07-42E4-AE7B-BF167E16A88F}"/>
              </a:ext>
            </a:extLst>
          </p:cNvPr>
          <p:cNvSpPr/>
          <p:nvPr/>
        </p:nvSpPr>
        <p:spPr>
          <a:xfrm rot="5400000" flipV="1">
            <a:off x="4496702" y="1656222"/>
            <a:ext cx="2181684" cy="894113"/>
          </a:xfrm>
          <a:prstGeom prst="bentUpArrow">
            <a:avLst>
              <a:gd name="adj1" fmla="val 25000"/>
              <a:gd name="adj2" fmla="val 21525"/>
              <a:gd name="adj3" fmla="val 25000"/>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矢印: 下 7">
            <a:extLst>
              <a:ext uri="{FF2B5EF4-FFF2-40B4-BE49-F238E27FC236}">
                <a16:creationId xmlns:a16="http://schemas.microsoft.com/office/drawing/2014/main" id="{5471012F-B390-4B78-8A61-DB4F0559C110}"/>
              </a:ext>
            </a:extLst>
          </p:cNvPr>
          <p:cNvSpPr/>
          <p:nvPr/>
        </p:nvSpPr>
        <p:spPr>
          <a:xfrm>
            <a:off x="6768833" y="1041571"/>
            <a:ext cx="438150" cy="4572000"/>
          </a:xfrm>
          <a:prstGeom prst="downArrow">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 name="四角形: 角を丸くする 2">
            <a:extLst>
              <a:ext uri="{FF2B5EF4-FFF2-40B4-BE49-F238E27FC236}">
                <a16:creationId xmlns:a16="http://schemas.microsoft.com/office/drawing/2014/main" id="{D3F4EE35-BA96-4C47-9507-399FFAD5EFEB}"/>
              </a:ext>
            </a:extLst>
          </p:cNvPr>
          <p:cNvSpPr>
            <a:spLocks noChangeArrowheads="1"/>
          </p:cNvSpPr>
          <p:nvPr/>
        </p:nvSpPr>
        <p:spPr bwMode="auto">
          <a:xfrm>
            <a:off x="1328261" y="2847975"/>
            <a:ext cx="3524250" cy="2466975"/>
          </a:xfrm>
          <a:prstGeom prst="roundRect">
            <a:avLst>
              <a:gd name="adj" fmla="val 16667"/>
            </a:avLst>
          </a:prstGeom>
          <a:gradFill rotWithShape="1">
            <a:gsLst>
              <a:gs pos="0">
                <a:srgbClr val="F7BDA4"/>
              </a:gs>
              <a:gs pos="50000">
                <a:srgbClr val="F5B195"/>
              </a:gs>
              <a:gs pos="100000">
                <a:srgbClr val="F8A581"/>
              </a:gs>
            </a:gsLst>
            <a:lin ang="5400000"/>
          </a:gradFill>
          <a:ln w="6350">
            <a:solidFill>
              <a:srgbClr val="ED7D3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女性ネットワーク委員会</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子どもたちの健やかな成長に関して</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身近な視点から情報提供⇒知見の醸成</a:t>
            </a:r>
            <a:endParaRPr kumimoji="0" lang="ja-JP" altLang="ja-JP"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例　子育て，食育，いじめ問題，不登校，特別支援教育等，</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 name="テキスト ボックス 3">
            <a:extLst>
              <a:ext uri="{FF2B5EF4-FFF2-40B4-BE49-F238E27FC236}">
                <a16:creationId xmlns:a16="http://schemas.microsoft.com/office/drawing/2014/main" id="{FDAFB6B4-A281-41A1-8619-1E76941E68C4}"/>
              </a:ext>
            </a:extLst>
          </p:cNvPr>
          <p:cNvSpPr txBox="1">
            <a:spLocks noChangeArrowheads="1"/>
          </p:cNvSpPr>
          <p:nvPr/>
        </p:nvSpPr>
        <p:spPr bwMode="auto">
          <a:xfrm>
            <a:off x="1160207" y="1485900"/>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教育問題委員会</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子どもたちの健やかな成長に関して</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大きな視野から情報提供⇒知見の醸成</a:t>
            </a:r>
            <a:endParaRPr kumimoji="0" lang="ja-JP" altLang="ja-JP"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例　国や県の教育施策から</a:t>
            </a:r>
            <a:endParaRPr kumimoji="0" lang="ja-JP" altLang="ja-JP"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学校における働き方改革，</a:t>
            </a:r>
            <a:r>
              <a:rPr kumimoji="0" lang="en-US" altLang="ja-JP"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GIGA</a:t>
            </a: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スクール構想，教科担任制等　</a:t>
            </a:r>
            <a:endParaRPr kumimoji="0" lang="ja-JP"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2" name="矢印: 右 11">
            <a:extLst>
              <a:ext uri="{FF2B5EF4-FFF2-40B4-BE49-F238E27FC236}">
                <a16:creationId xmlns:a16="http://schemas.microsoft.com/office/drawing/2014/main" id="{9F632416-1125-4248-B38F-831CC7F03CD1}"/>
              </a:ext>
            </a:extLst>
          </p:cNvPr>
          <p:cNvSpPr/>
          <p:nvPr/>
        </p:nvSpPr>
        <p:spPr>
          <a:xfrm>
            <a:off x="5118418" y="1762125"/>
            <a:ext cx="3937952" cy="447675"/>
          </a:xfrm>
          <a:prstGeom prst="rightArrow">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矢印: 右 12">
            <a:extLst>
              <a:ext uri="{FF2B5EF4-FFF2-40B4-BE49-F238E27FC236}">
                <a16:creationId xmlns:a16="http://schemas.microsoft.com/office/drawing/2014/main" id="{03D56A2C-8465-4EE6-9602-B77A74DE9A9D}"/>
              </a:ext>
            </a:extLst>
          </p:cNvPr>
          <p:cNvSpPr/>
          <p:nvPr/>
        </p:nvSpPr>
        <p:spPr>
          <a:xfrm>
            <a:off x="4852511" y="3286125"/>
            <a:ext cx="4203858" cy="400050"/>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テキスト ボックス 12">
            <a:extLst>
              <a:ext uri="{FF2B5EF4-FFF2-40B4-BE49-F238E27FC236}">
                <a16:creationId xmlns:a16="http://schemas.microsoft.com/office/drawing/2014/main" id="{5D1E49B8-991C-4A4A-8DC0-AF40222BC3E8}"/>
              </a:ext>
            </a:extLst>
          </p:cNvPr>
          <p:cNvSpPr txBox="1">
            <a:spLocks noChangeArrowheads="1"/>
          </p:cNvSpPr>
          <p:nvPr/>
        </p:nvSpPr>
        <p:spPr bwMode="auto">
          <a:xfrm>
            <a:off x="6240657" y="2184259"/>
            <a:ext cx="1209675" cy="6286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理事会を通して情報発信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 name="テキスト ボックス 13">
            <a:extLst>
              <a:ext uri="{FF2B5EF4-FFF2-40B4-BE49-F238E27FC236}">
                <a16:creationId xmlns:a16="http://schemas.microsoft.com/office/drawing/2014/main" id="{6368C6D5-0DB4-4AAE-9605-A4D450D5A2C6}"/>
              </a:ext>
            </a:extLst>
          </p:cNvPr>
          <p:cNvSpPr txBox="1">
            <a:spLocks noChangeArrowheads="1"/>
          </p:cNvSpPr>
          <p:nvPr/>
        </p:nvSpPr>
        <p:spPr bwMode="auto">
          <a:xfrm>
            <a:off x="6879906" y="4101774"/>
            <a:ext cx="2032159" cy="654701"/>
          </a:xfrm>
          <a:prstGeom prst="rect">
            <a:avLst/>
          </a:prstGeom>
          <a:gradFill rotWithShape="1">
            <a:gsLst>
              <a:gs pos="0">
                <a:srgbClr val="F7BDA4"/>
              </a:gs>
              <a:gs pos="50000">
                <a:srgbClr val="F5B195"/>
              </a:gs>
              <a:gs pos="100000">
                <a:srgbClr val="F8A581"/>
              </a:gs>
            </a:gsLst>
            <a:lin ang="5400000"/>
          </a:gradFill>
          <a:ln w="6350">
            <a:solidFill>
              <a:srgbClr val="ED7D3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女ＮＷ委員会研修会・理事会を通して情報発信</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4" name="四角形: 角を丸くする 15">
            <a:extLst>
              <a:ext uri="{FF2B5EF4-FFF2-40B4-BE49-F238E27FC236}">
                <a16:creationId xmlns:a16="http://schemas.microsoft.com/office/drawing/2014/main" id="{C071283F-8664-4B32-A586-6D40F778D935}"/>
              </a:ext>
            </a:extLst>
          </p:cNvPr>
          <p:cNvSpPr>
            <a:spLocks noChangeArrowheads="1"/>
          </p:cNvSpPr>
          <p:nvPr/>
        </p:nvSpPr>
        <p:spPr bwMode="auto">
          <a:xfrm>
            <a:off x="2979419" y="5581646"/>
            <a:ext cx="7800975" cy="1164961"/>
          </a:xfrm>
          <a:prstGeom prst="roundRect">
            <a:avLst>
              <a:gd name="adj" fmla="val 16667"/>
            </a:avLst>
          </a:prstGeom>
          <a:gradFill rotWithShape="1">
            <a:gsLst>
              <a:gs pos="0">
                <a:srgbClr val="D2D2D2"/>
              </a:gs>
              <a:gs pos="50000">
                <a:srgbClr val="C8C8C8"/>
              </a:gs>
              <a:gs pos="100000">
                <a:srgbClr val="C0C0C0"/>
              </a:gs>
            </a:gsLst>
            <a:lin ang="5400000"/>
          </a:gradFill>
          <a:ln w="6350">
            <a:solidFill>
              <a:srgbClr val="A5A5A5"/>
            </a:solidFill>
            <a:miter lim="800000"/>
            <a:headEnd/>
            <a:tailEnd/>
          </a:ln>
        </p:spPr>
        <p:txBody>
          <a:bodyPr vert="horz" wrap="square" lIns="91440" tIns="45720" rIns="91440" bIns="45720" numCol="1" anchor="ctr" anchorCtr="0" compatLnSpc="1">
            <a:prstTxWarp prst="textNoShape">
              <a:avLst/>
            </a:prstTxWarp>
          </a:bodyPr>
          <a:lstStyle>
            <a:lvl1pPr indent="533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762000" algn="l"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組織運営委員会　　</a:t>
            </a:r>
            <a:r>
              <a:rPr kumimoji="0" lang="ja-JP" altLang="ja-JP" sz="1400" b="0" i="0" u="none" strike="noStrike" cap="none" normalizeH="0" baseline="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茨Ｐ連・各委員会を支える基盤の整備</a:t>
            </a:r>
            <a:endParaRPr kumimoji="0" lang="ja-JP" altLang="ja-JP" sz="800" b="0" i="0" u="none" strike="noStrike" cap="none" normalizeH="0" baseline="0">
              <a:ln>
                <a:noFill/>
              </a:ln>
              <a:solidFill>
                <a:schemeClr val="tx1"/>
              </a:solidFill>
              <a:effectLst/>
            </a:endParaRPr>
          </a:p>
          <a:p>
            <a:pPr marL="0" marR="0" lvl="0" indent="53340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事業（活動）の精査・検証・改善</a:t>
            </a:r>
            <a:endParaRPr kumimoji="0" lang="ja-JP" altLang="ja-JP" sz="800" b="0" i="0" u="none" strike="noStrike" cap="none" normalizeH="0" baseline="0">
              <a:ln>
                <a:noFill/>
              </a:ln>
              <a:solidFill>
                <a:schemeClr val="tx1"/>
              </a:solidFill>
              <a:effectLst/>
            </a:endParaRPr>
          </a:p>
          <a:p>
            <a:pPr marL="0" marR="0" lvl="0" indent="5334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 name="テキスト ボックス 16">
            <a:extLst>
              <a:ext uri="{FF2B5EF4-FFF2-40B4-BE49-F238E27FC236}">
                <a16:creationId xmlns:a16="http://schemas.microsoft.com/office/drawing/2014/main" id="{23144076-2AC3-40DB-A452-53E1DA52D15F}"/>
              </a:ext>
            </a:extLst>
          </p:cNvPr>
          <p:cNvSpPr txBox="1">
            <a:spLocks noChangeArrowheads="1"/>
          </p:cNvSpPr>
          <p:nvPr/>
        </p:nvSpPr>
        <p:spPr bwMode="auto">
          <a:xfrm>
            <a:off x="5592485" y="673458"/>
            <a:ext cx="4873586" cy="3619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各市町村Ｐ連・単Ｐよりの情報提供</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 name="矢印: 上向き折線 17">
            <a:extLst>
              <a:ext uri="{FF2B5EF4-FFF2-40B4-BE49-F238E27FC236}">
                <a16:creationId xmlns:a16="http://schemas.microsoft.com/office/drawing/2014/main" id="{D83ADB9B-4B6B-4A6E-88F7-DFCC0F947FE4}"/>
              </a:ext>
            </a:extLst>
          </p:cNvPr>
          <p:cNvSpPr/>
          <p:nvPr/>
        </p:nvSpPr>
        <p:spPr>
          <a:xfrm rot="5400000">
            <a:off x="8126227" y="841537"/>
            <a:ext cx="596265" cy="1030605"/>
          </a:xfrm>
          <a:prstGeom prst="bentUpArrow">
            <a:avLst>
              <a:gd name="adj1" fmla="val 25000"/>
              <a:gd name="adj2" fmla="val 27410"/>
              <a:gd name="adj3" fmla="val 25000"/>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矢印: 右 18">
            <a:extLst>
              <a:ext uri="{FF2B5EF4-FFF2-40B4-BE49-F238E27FC236}">
                <a16:creationId xmlns:a16="http://schemas.microsoft.com/office/drawing/2014/main" id="{89C3AE91-B08C-4D05-BFD1-2C4061AE75DA}"/>
              </a:ext>
            </a:extLst>
          </p:cNvPr>
          <p:cNvSpPr/>
          <p:nvPr/>
        </p:nvSpPr>
        <p:spPr>
          <a:xfrm>
            <a:off x="4852511" y="4229100"/>
            <a:ext cx="2032159" cy="400050"/>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矢印: 右 19">
            <a:extLst>
              <a:ext uri="{FF2B5EF4-FFF2-40B4-BE49-F238E27FC236}">
                <a16:creationId xmlns:a16="http://schemas.microsoft.com/office/drawing/2014/main" id="{D112F03D-5840-4E91-888D-0FD9DB21EDDC}"/>
              </a:ext>
            </a:extLst>
          </p:cNvPr>
          <p:cNvSpPr/>
          <p:nvPr/>
        </p:nvSpPr>
        <p:spPr>
          <a:xfrm>
            <a:off x="5116892" y="2285562"/>
            <a:ext cx="1076325" cy="447675"/>
          </a:xfrm>
          <a:prstGeom prst="rightArrow">
            <a:avLst/>
          </a:prstGeom>
          <a:solidFill>
            <a:schemeClr val="accent1">
              <a:lumMod val="40000"/>
              <a:lumOff val="60000"/>
            </a:schemeClr>
          </a:solidFill>
          <a:ln w="635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四角形: 角を丸くする 21">
            <a:extLst>
              <a:ext uri="{FF2B5EF4-FFF2-40B4-BE49-F238E27FC236}">
                <a16:creationId xmlns:a16="http://schemas.microsoft.com/office/drawing/2014/main" id="{E140EC60-F0AA-4F33-984C-EF8CA41517E2}"/>
              </a:ext>
            </a:extLst>
          </p:cNvPr>
          <p:cNvSpPr>
            <a:spLocks noChangeArrowheads="1"/>
          </p:cNvSpPr>
          <p:nvPr/>
        </p:nvSpPr>
        <p:spPr bwMode="auto">
          <a:xfrm>
            <a:off x="1807844" y="4731073"/>
            <a:ext cx="2710890" cy="368669"/>
          </a:xfrm>
          <a:prstGeom prst="roundRect">
            <a:avLst>
              <a:gd name="adj" fmla="val 16667"/>
            </a:avLst>
          </a:prstGeom>
          <a:noFill/>
          <a:ln w="12700">
            <a:solidFill>
              <a:srgbClr val="1F3763"/>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游明朝" panose="02020400000000000000" pitchFamily="18" charset="-128"/>
                <a:ea typeface="游明朝" panose="02020400000000000000" pitchFamily="18" charset="-128"/>
                <a:cs typeface="Times New Roman" panose="02020603050405020304" pitchFamily="18" charset="0"/>
              </a:rPr>
              <a:t>地区・市町村・（単Ｐ）の下部組織をもつ</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 name="正方形/長方形 10">
            <a:extLst>
              <a:ext uri="{FF2B5EF4-FFF2-40B4-BE49-F238E27FC236}">
                <a16:creationId xmlns:a16="http://schemas.microsoft.com/office/drawing/2014/main" id="{34D15B20-36F6-4181-BB1F-007779975B66}"/>
              </a:ext>
            </a:extLst>
          </p:cNvPr>
          <p:cNvSpPr>
            <a:spLocks noChangeArrowheads="1"/>
          </p:cNvSpPr>
          <p:nvPr/>
        </p:nvSpPr>
        <p:spPr bwMode="auto">
          <a:xfrm>
            <a:off x="9355456" y="4995014"/>
            <a:ext cx="2057400" cy="27622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（特別委）</a:t>
            </a:r>
            <a:r>
              <a:rPr kumimoji="0" lang="en-US" altLang="ja-JP" sz="10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HP</a:t>
            </a:r>
            <a:r>
              <a:rPr kumimoji="0" lang="ja-JP" altLang="en-US" sz="10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委員会を統合</a:t>
            </a:r>
            <a:endParaRPr kumimoji="0" lang="ja-JP" altLang="en-US" sz="1800" b="0" i="0" u="none" strike="noStrike" cap="none" normalizeH="0" baseline="0">
              <a:ln>
                <a:noFill/>
              </a:ln>
              <a:solidFill>
                <a:schemeClr val="tx1"/>
              </a:solidFill>
              <a:effectLst/>
              <a:latin typeface="Arial" panose="020B0604020202020204" pitchFamily="34" charset="0"/>
            </a:endParaRPr>
          </a:p>
        </p:txBody>
      </p:sp>
      <p:sp>
        <p:nvSpPr>
          <p:cNvPr id="21" name="テキスト ボックス 14">
            <a:extLst>
              <a:ext uri="{FF2B5EF4-FFF2-40B4-BE49-F238E27FC236}">
                <a16:creationId xmlns:a16="http://schemas.microsoft.com/office/drawing/2014/main" id="{4AD93F05-BBB1-47DB-93CD-97419D3FC51B}"/>
              </a:ext>
            </a:extLst>
          </p:cNvPr>
          <p:cNvSpPr txBox="1">
            <a:spLocks noChangeArrowheads="1"/>
          </p:cNvSpPr>
          <p:nvPr/>
        </p:nvSpPr>
        <p:spPr bwMode="auto">
          <a:xfrm>
            <a:off x="9171463" y="2981325"/>
            <a:ext cx="2293938" cy="3127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報告中心から未来も見せる紙面へ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 name="Rectangle 21">
            <a:extLst>
              <a:ext uri="{FF2B5EF4-FFF2-40B4-BE49-F238E27FC236}">
                <a16:creationId xmlns:a16="http://schemas.microsoft.com/office/drawing/2014/main" id="{6134243C-F0FE-4F6B-BDD7-846989E94B64}"/>
              </a:ext>
            </a:extLst>
          </p:cNvPr>
          <p:cNvSpPr>
            <a:spLocks noChangeArrowheads="1"/>
          </p:cNvSpPr>
          <p:nvPr/>
        </p:nvSpPr>
        <p:spPr bwMode="auto">
          <a:xfrm>
            <a:off x="103632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Rectangle 26">
            <a:extLst>
              <a:ext uri="{FF2B5EF4-FFF2-40B4-BE49-F238E27FC236}">
                <a16:creationId xmlns:a16="http://schemas.microsoft.com/office/drawing/2014/main" id="{F4432E3A-CA32-4107-91DA-05133C4FE24B}"/>
              </a:ext>
            </a:extLst>
          </p:cNvPr>
          <p:cNvSpPr>
            <a:spLocks noChangeArrowheads="1"/>
          </p:cNvSpPr>
          <p:nvPr/>
        </p:nvSpPr>
        <p:spPr bwMode="auto">
          <a:xfrm flipH="1">
            <a:off x="9317566" y="1215806"/>
            <a:ext cx="1885025" cy="4570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広報委員会</a:t>
            </a:r>
            <a:endParaRPr kumimoji="0" lang="ja-JP" altLang="ja-JP"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4" name="Rectangle 34">
            <a:extLst>
              <a:ext uri="{FF2B5EF4-FFF2-40B4-BE49-F238E27FC236}">
                <a16:creationId xmlns:a16="http://schemas.microsoft.com/office/drawing/2014/main" id="{4C197193-DE8F-40EA-A137-A1E83A97FEC2}"/>
              </a:ext>
            </a:extLst>
          </p:cNvPr>
          <p:cNvSpPr>
            <a:spLocks noChangeArrowheads="1"/>
          </p:cNvSpPr>
          <p:nvPr/>
        </p:nvSpPr>
        <p:spPr bwMode="auto">
          <a:xfrm>
            <a:off x="1036320" y="29638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824823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806FE8-CAA5-4A5A-8F61-8A04DE11ACDA}"/>
              </a:ext>
            </a:extLst>
          </p:cNvPr>
          <p:cNvSpPr>
            <a:spLocks noGrp="1"/>
          </p:cNvSpPr>
          <p:nvPr>
            <p:ph type="title"/>
          </p:nvPr>
        </p:nvSpPr>
        <p:spPr/>
        <p:txBody>
          <a:bodyPr/>
          <a:lstStyle/>
          <a:p>
            <a:r>
              <a:rPr kumimoji="1" lang="ja-JP" altLang="en-US" dirty="0"/>
              <a:t>理事って？</a:t>
            </a:r>
          </a:p>
        </p:txBody>
      </p:sp>
      <p:sp>
        <p:nvSpPr>
          <p:cNvPr id="3" name="コンテンツ プレースホルダー 2">
            <a:extLst>
              <a:ext uri="{FF2B5EF4-FFF2-40B4-BE49-F238E27FC236}">
                <a16:creationId xmlns:a16="http://schemas.microsoft.com/office/drawing/2014/main" id="{802E5539-660D-4E98-A742-7F71408D7E96}"/>
              </a:ext>
            </a:extLst>
          </p:cNvPr>
          <p:cNvSpPr>
            <a:spLocks noGrp="1"/>
          </p:cNvSpPr>
          <p:nvPr>
            <p:ph idx="1"/>
          </p:nvPr>
        </p:nvSpPr>
        <p:spPr/>
        <p:txBody>
          <a:bodyPr/>
          <a:lstStyle/>
          <a:p>
            <a:r>
              <a:rPr lang="ja-JP" altLang="en-US" sz="1800" b="0" i="0" u="none" strike="noStrike" baseline="0" dirty="0">
                <a:solidFill>
                  <a:srgbClr val="000000"/>
                </a:solidFill>
                <a:latin typeface="Times New Roman" panose="02020603050405020304" pitchFamily="18" charset="0"/>
                <a:ea typeface="ＭＳ 明朝" panose="02020609040205080304" pitchFamily="17" charset="-128"/>
              </a:rPr>
              <a:t>　</a:t>
            </a:r>
            <a:r>
              <a:rPr lang="ja-JP" altLang="en-US" sz="2800" b="0" i="0" u="none" strike="noStrike" baseline="0" dirty="0">
                <a:solidFill>
                  <a:srgbClr val="000000"/>
                </a:solidFill>
                <a:latin typeface="Times New Roman" panose="02020603050405020304" pitchFamily="18" charset="0"/>
                <a:ea typeface="ＭＳ 明朝" panose="02020609040205080304" pitchFamily="17" charset="-128"/>
              </a:rPr>
              <a:t>市町村Ｐ連を代表し，理事会を通して，重要事項を決定する権限をもつのが理事です。</a:t>
            </a:r>
            <a:endParaRPr kumimoji="1" lang="ja-JP" altLang="en-US" sz="2800" dirty="0"/>
          </a:p>
        </p:txBody>
      </p:sp>
      <p:sp>
        <p:nvSpPr>
          <p:cNvPr id="4" name="テキスト ボックス 3">
            <a:extLst>
              <a:ext uri="{FF2B5EF4-FFF2-40B4-BE49-F238E27FC236}">
                <a16:creationId xmlns:a16="http://schemas.microsoft.com/office/drawing/2014/main" id="{E176DA2D-647E-4CB1-983E-B64D117F3E5D}"/>
              </a:ext>
            </a:extLst>
          </p:cNvPr>
          <p:cNvSpPr txBox="1"/>
          <p:nvPr/>
        </p:nvSpPr>
        <p:spPr>
          <a:xfrm>
            <a:off x="1384917" y="2796466"/>
            <a:ext cx="4989250" cy="523220"/>
          </a:xfrm>
          <a:prstGeom prst="rect">
            <a:avLst/>
          </a:prstGeom>
          <a:solidFill>
            <a:srgbClr val="CCECFF"/>
          </a:solidFill>
        </p:spPr>
        <p:txBody>
          <a:bodyPr wrap="square" rtlCol="0">
            <a:spAutoFit/>
          </a:bodyPr>
          <a:lstStyle/>
          <a:p>
            <a:pPr algn="ctr"/>
            <a:r>
              <a:rPr kumimoji="1" lang="ja-JP" altLang="en-US" sz="2800" dirty="0"/>
              <a:t>茨　　　　Ｐ　　　　連</a:t>
            </a:r>
            <a:endParaRPr kumimoji="1" lang="ja-JP" altLang="en-US" dirty="0"/>
          </a:p>
        </p:txBody>
      </p:sp>
      <p:sp>
        <p:nvSpPr>
          <p:cNvPr id="5" name="テキスト ボックス 4">
            <a:extLst>
              <a:ext uri="{FF2B5EF4-FFF2-40B4-BE49-F238E27FC236}">
                <a16:creationId xmlns:a16="http://schemas.microsoft.com/office/drawing/2014/main" id="{8FBDC44B-5B57-48E6-93FD-2A2BA70D5C5C}"/>
              </a:ext>
            </a:extLst>
          </p:cNvPr>
          <p:cNvSpPr txBox="1"/>
          <p:nvPr/>
        </p:nvSpPr>
        <p:spPr>
          <a:xfrm>
            <a:off x="1384917" y="5086905"/>
            <a:ext cx="4989250" cy="523220"/>
          </a:xfrm>
          <a:prstGeom prst="rect">
            <a:avLst/>
          </a:prstGeom>
          <a:solidFill>
            <a:srgbClr val="FFCCFF"/>
          </a:solidFill>
        </p:spPr>
        <p:txBody>
          <a:bodyPr wrap="square" rtlCol="0">
            <a:spAutoFit/>
          </a:bodyPr>
          <a:lstStyle/>
          <a:p>
            <a:pPr algn="ctr"/>
            <a:r>
              <a:rPr kumimoji="1" lang="ja-JP" altLang="en-US" sz="2800" dirty="0"/>
              <a:t>各　単　位　Ｐ　Ｔ　Ａ</a:t>
            </a:r>
          </a:p>
        </p:txBody>
      </p:sp>
      <p:sp>
        <p:nvSpPr>
          <p:cNvPr id="6" name="矢印: 下 5">
            <a:extLst>
              <a:ext uri="{FF2B5EF4-FFF2-40B4-BE49-F238E27FC236}">
                <a16:creationId xmlns:a16="http://schemas.microsoft.com/office/drawing/2014/main" id="{1029B568-8839-4A37-84ED-7BD218CE703D}"/>
              </a:ext>
            </a:extLst>
          </p:cNvPr>
          <p:cNvSpPr/>
          <p:nvPr/>
        </p:nvSpPr>
        <p:spPr>
          <a:xfrm>
            <a:off x="2015231" y="3515557"/>
            <a:ext cx="656948" cy="13123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013D6961-5DFB-42A4-B02F-9BBFA6C7C50E}"/>
              </a:ext>
            </a:extLst>
          </p:cNvPr>
          <p:cNvSpPr/>
          <p:nvPr/>
        </p:nvSpPr>
        <p:spPr>
          <a:xfrm flipV="1">
            <a:off x="5017363" y="3504579"/>
            <a:ext cx="656948" cy="13123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A98D3CE-3D4B-42B6-8AA1-77DE1478EA5B}"/>
              </a:ext>
            </a:extLst>
          </p:cNvPr>
          <p:cNvSpPr txBox="1"/>
          <p:nvPr/>
        </p:nvSpPr>
        <p:spPr>
          <a:xfrm>
            <a:off x="2672180" y="3692548"/>
            <a:ext cx="2272682" cy="923330"/>
          </a:xfrm>
          <a:prstGeom prst="rect">
            <a:avLst/>
          </a:prstGeom>
          <a:noFill/>
        </p:spPr>
        <p:txBody>
          <a:bodyPr wrap="square" rtlCol="0">
            <a:spAutoFit/>
          </a:bodyPr>
          <a:lstStyle/>
          <a:p>
            <a:r>
              <a:rPr kumimoji="1" lang="ja-JP" altLang="en-US" dirty="0"/>
              <a:t>茨Ｐ連と各単位ＰＴＡを繋ぐ役割も担っています。</a:t>
            </a:r>
          </a:p>
        </p:txBody>
      </p:sp>
      <p:sp>
        <p:nvSpPr>
          <p:cNvPr id="9" name="テキスト ボックス 8">
            <a:extLst>
              <a:ext uri="{FF2B5EF4-FFF2-40B4-BE49-F238E27FC236}">
                <a16:creationId xmlns:a16="http://schemas.microsoft.com/office/drawing/2014/main" id="{8A8F80F3-9998-4FF6-98D2-54B765307EA7}"/>
              </a:ext>
            </a:extLst>
          </p:cNvPr>
          <p:cNvSpPr txBox="1"/>
          <p:nvPr/>
        </p:nvSpPr>
        <p:spPr>
          <a:xfrm>
            <a:off x="7031112" y="5003347"/>
            <a:ext cx="3847879" cy="646331"/>
          </a:xfrm>
          <a:prstGeom prst="rect">
            <a:avLst/>
          </a:prstGeom>
          <a:solidFill>
            <a:srgbClr val="FFFFCC"/>
          </a:solidFill>
        </p:spPr>
        <p:txBody>
          <a:bodyPr wrap="square" rtlCol="0">
            <a:spAutoFit/>
          </a:bodyPr>
          <a:lstStyle/>
          <a:p>
            <a:r>
              <a:rPr kumimoji="1" lang="ja-JP" altLang="en-US" dirty="0"/>
              <a:t>その他，全国・関東研究大会・研修会等への参加（任意）</a:t>
            </a:r>
          </a:p>
        </p:txBody>
      </p:sp>
      <p:sp>
        <p:nvSpPr>
          <p:cNvPr id="10" name="テキスト ボックス 9">
            <a:extLst>
              <a:ext uri="{FF2B5EF4-FFF2-40B4-BE49-F238E27FC236}">
                <a16:creationId xmlns:a16="http://schemas.microsoft.com/office/drawing/2014/main" id="{C3230F42-B211-45D5-B8B2-1FADECB808CD}"/>
              </a:ext>
            </a:extLst>
          </p:cNvPr>
          <p:cNvSpPr txBox="1"/>
          <p:nvPr/>
        </p:nvSpPr>
        <p:spPr>
          <a:xfrm>
            <a:off x="7031113" y="2796466"/>
            <a:ext cx="3775969" cy="369332"/>
          </a:xfrm>
          <a:prstGeom prst="rect">
            <a:avLst/>
          </a:prstGeom>
          <a:solidFill>
            <a:srgbClr val="FFFFCC"/>
          </a:solidFill>
        </p:spPr>
        <p:txBody>
          <a:bodyPr wrap="square" rtlCol="0">
            <a:spAutoFit/>
          </a:bodyPr>
          <a:lstStyle/>
          <a:p>
            <a:r>
              <a:rPr kumimoji="1" lang="ja-JP" altLang="en-US" dirty="0"/>
              <a:t>定期総会</a:t>
            </a:r>
          </a:p>
        </p:txBody>
      </p:sp>
      <p:sp>
        <p:nvSpPr>
          <p:cNvPr id="11" name="テキスト ボックス 10">
            <a:extLst>
              <a:ext uri="{FF2B5EF4-FFF2-40B4-BE49-F238E27FC236}">
                <a16:creationId xmlns:a16="http://schemas.microsoft.com/office/drawing/2014/main" id="{2B9250B2-120A-442E-B13F-BB6A56665309}"/>
              </a:ext>
            </a:extLst>
          </p:cNvPr>
          <p:cNvSpPr txBox="1"/>
          <p:nvPr/>
        </p:nvSpPr>
        <p:spPr>
          <a:xfrm>
            <a:off x="7031112" y="3262526"/>
            <a:ext cx="3775969" cy="369332"/>
          </a:xfrm>
          <a:prstGeom prst="rect">
            <a:avLst/>
          </a:prstGeom>
          <a:solidFill>
            <a:srgbClr val="FFFFCC"/>
          </a:solidFill>
        </p:spPr>
        <p:txBody>
          <a:bodyPr wrap="square" rtlCol="0">
            <a:spAutoFit/>
          </a:bodyPr>
          <a:lstStyle/>
          <a:p>
            <a:r>
              <a:rPr kumimoji="1" lang="ja-JP" altLang="en-US" dirty="0"/>
              <a:t>定期総会</a:t>
            </a:r>
          </a:p>
        </p:txBody>
      </p:sp>
      <p:sp>
        <p:nvSpPr>
          <p:cNvPr id="12" name="テキスト ボックス 11">
            <a:extLst>
              <a:ext uri="{FF2B5EF4-FFF2-40B4-BE49-F238E27FC236}">
                <a16:creationId xmlns:a16="http://schemas.microsoft.com/office/drawing/2014/main" id="{73DEDED1-87EF-41EB-83A7-27C0FA306BDE}"/>
              </a:ext>
            </a:extLst>
          </p:cNvPr>
          <p:cNvSpPr txBox="1"/>
          <p:nvPr/>
        </p:nvSpPr>
        <p:spPr>
          <a:xfrm>
            <a:off x="7031112" y="3264577"/>
            <a:ext cx="3775969" cy="369332"/>
          </a:xfrm>
          <a:prstGeom prst="rect">
            <a:avLst/>
          </a:prstGeom>
          <a:solidFill>
            <a:srgbClr val="FFFFCC"/>
          </a:solidFill>
        </p:spPr>
        <p:txBody>
          <a:bodyPr wrap="square" rtlCol="0">
            <a:spAutoFit/>
          </a:bodyPr>
          <a:lstStyle/>
          <a:p>
            <a:r>
              <a:rPr kumimoji="1" lang="ja-JP" altLang="en-US" dirty="0"/>
              <a:t>理事会　　　　　年間４回</a:t>
            </a:r>
          </a:p>
        </p:txBody>
      </p:sp>
      <p:sp>
        <p:nvSpPr>
          <p:cNvPr id="13" name="テキスト ボックス 12">
            <a:extLst>
              <a:ext uri="{FF2B5EF4-FFF2-40B4-BE49-F238E27FC236}">
                <a16:creationId xmlns:a16="http://schemas.microsoft.com/office/drawing/2014/main" id="{539CE504-6676-46EE-B28B-2A795D559DF5}"/>
              </a:ext>
            </a:extLst>
          </p:cNvPr>
          <p:cNvSpPr txBox="1"/>
          <p:nvPr/>
        </p:nvSpPr>
        <p:spPr>
          <a:xfrm>
            <a:off x="7031112" y="3718240"/>
            <a:ext cx="3775969" cy="369332"/>
          </a:xfrm>
          <a:prstGeom prst="rect">
            <a:avLst/>
          </a:prstGeom>
          <a:solidFill>
            <a:srgbClr val="FFFFCC"/>
          </a:solidFill>
        </p:spPr>
        <p:txBody>
          <a:bodyPr wrap="square" rtlCol="0">
            <a:spAutoFit/>
          </a:bodyPr>
          <a:lstStyle/>
          <a:p>
            <a:r>
              <a:rPr kumimoji="1" lang="ja-JP" altLang="en-US" dirty="0"/>
              <a:t>理事研修会　　　年間１回</a:t>
            </a:r>
          </a:p>
        </p:txBody>
      </p:sp>
      <p:sp>
        <p:nvSpPr>
          <p:cNvPr id="14" name="テキスト ボックス 13">
            <a:extLst>
              <a:ext uri="{FF2B5EF4-FFF2-40B4-BE49-F238E27FC236}">
                <a16:creationId xmlns:a16="http://schemas.microsoft.com/office/drawing/2014/main" id="{0E766B9B-0486-471D-A203-4DDF0D535166}"/>
              </a:ext>
            </a:extLst>
          </p:cNvPr>
          <p:cNvSpPr txBox="1"/>
          <p:nvPr/>
        </p:nvSpPr>
        <p:spPr>
          <a:xfrm>
            <a:off x="7031112" y="4222294"/>
            <a:ext cx="3775969" cy="646331"/>
          </a:xfrm>
          <a:prstGeom prst="rect">
            <a:avLst/>
          </a:prstGeom>
          <a:solidFill>
            <a:srgbClr val="FFFFCC"/>
          </a:solidFill>
        </p:spPr>
        <p:txBody>
          <a:bodyPr wrap="square" rtlCol="0">
            <a:spAutoFit/>
          </a:bodyPr>
          <a:lstStyle/>
          <a:p>
            <a:r>
              <a:rPr kumimoji="1" lang="ja-JP" altLang="en-US" dirty="0"/>
              <a:t>振興大会・委員会等への参加</a:t>
            </a:r>
            <a:endParaRPr kumimoji="1" lang="en-US" altLang="ja-JP" dirty="0"/>
          </a:p>
          <a:p>
            <a:r>
              <a:rPr kumimoji="1" lang="ja-JP" altLang="en-US" dirty="0"/>
              <a:t>　　　　　　　（可能な範囲）</a:t>
            </a:r>
          </a:p>
        </p:txBody>
      </p:sp>
    </p:spTree>
    <p:extLst>
      <p:ext uri="{BB962C8B-B14F-4D97-AF65-F5344CB8AC3E}">
        <p14:creationId xmlns:p14="http://schemas.microsoft.com/office/powerpoint/2010/main" val="6276482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F09E-8046-4335-9244-337027E77E60}"/>
              </a:ext>
            </a:extLst>
          </p:cNvPr>
          <p:cNvSpPr>
            <a:spLocks noGrp="1"/>
          </p:cNvSpPr>
          <p:nvPr>
            <p:ph type="title"/>
          </p:nvPr>
        </p:nvSpPr>
        <p:spPr>
          <a:xfrm>
            <a:off x="1097280" y="286604"/>
            <a:ext cx="10058400" cy="823106"/>
          </a:xfrm>
        </p:spPr>
        <p:txBody>
          <a:bodyPr>
            <a:normAutofit/>
          </a:bodyPr>
          <a:lstStyle/>
          <a:p>
            <a:r>
              <a:rPr kumimoji="1" lang="ja-JP" altLang="en-US" dirty="0"/>
              <a:t>茨Ｐ連　これから</a:t>
            </a:r>
          </a:p>
        </p:txBody>
      </p:sp>
      <p:sp>
        <p:nvSpPr>
          <p:cNvPr id="3" name="コンテンツ プレースホルダー 2">
            <a:extLst>
              <a:ext uri="{FF2B5EF4-FFF2-40B4-BE49-F238E27FC236}">
                <a16:creationId xmlns:a16="http://schemas.microsoft.com/office/drawing/2014/main" id="{0B635DCC-7873-4870-A8F6-CA3406F36266}"/>
              </a:ext>
            </a:extLst>
          </p:cNvPr>
          <p:cNvSpPr>
            <a:spLocks noGrp="1"/>
          </p:cNvSpPr>
          <p:nvPr>
            <p:ph idx="1"/>
          </p:nvPr>
        </p:nvSpPr>
        <p:spPr>
          <a:xfrm>
            <a:off x="1097280" y="1189606"/>
            <a:ext cx="10470324" cy="5539667"/>
          </a:xfrm>
        </p:spPr>
        <p:txBody>
          <a:bodyPr>
            <a:normAutofit fontScale="85000" lnSpcReduction="20000"/>
          </a:bodyPr>
          <a:lstStyle/>
          <a:p>
            <a:r>
              <a:rPr kumimoji="1" lang="ja-JP" altLang="en-US" sz="2800" dirty="0"/>
              <a:t>○　令和元年度～３年間　⇒　事業の精査と検証・改善</a:t>
            </a:r>
            <a:endParaRPr kumimoji="1" lang="en-US" altLang="ja-JP" sz="2800" dirty="0"/>
          </a:p>
          <a:p>
            <a:r>
              <a:rPr kumimoji="1" lang="ja-JP" altLang="en-US" sz="2800" dirty="0"/>
              <a:t>　　　　　　　　　　　　　　　　　　　　　　　　（令和３年度は最終年）　新たな計画の策定へ</a:t>
            </a:r>
            <a:endParaRPr kumimoji="1" lang="en-US" altLang="ja-JP" sz="2800" dirty="0"/>
          </a:p>
          <a:p>
            <a:r>
              <a:rPr lang="ja-JP" altLang="en-US" sz="2800" b="0" i="0" u="none" strike="noStrike" baseline="0" dirty="0">
                <a:solidFill>
                  <a:srgbClr val="000000"/>
                </a:solidFill>
                <a:latin typeface="Times New Roman" panose="02020603050405020304" pitchFamily="18" charset="0"/>
                <a:ea typeface="ＭＳ Ｐゴシック" panose="020B0600070205080204" pitchFamily="50" charset="-128"/>
              </a:rPr>
              <a:t>　　　令和２年度　　事業の効率化・本来機能の強化　</a:t>
            </a:r>
          </a:p>
          <a:p>
            <a:r>
              <a:rPr lang="ja-JP" altLang="en-US" sz="2800" dirty="0">
                <a:solidFill>
                  <a:srgbClr val="000000"/>
                </a:solidFill>
                <a:latin typeface="Times New Roman" panose="02020603050405020304" pitchFamily="18" charset="0"/>
                <a:ea typeface="ＭＳ Ｐゴシック" panose="020B0600070205080204" pitchFamily="50" charset="-128"/>
              </a:rPr>
              <a:t>　　　　　・　計画に沿っての</a:t>
            </a:r>
            <a:r>
              <a:rPr lang="ja-JP" altLang="en-US" sz="2800" b="0" i="0" u="none" strike="noStrike" baseline="0" dirty="0">
                <a:solidFill>
                  <a:srgbClr val="000000"/>
                </a:solidFill>
                <a:latin typeface="Times New Roman" panose="02020603050405020304" pitchFamily="18" charset="0"/>
                <a:ea typeface="ＭＳ Ｐゴシック" panose="020B0600070205080204" pitchFamily="50" charset="-128"/>
              </a:rPr>
              <a:t>事業の統合・縮小</a:t>
            </a:r>
            <a:endParaRPr lang="en-US" altLang="ja-JP" sz="2800" dirty="0"/>
          </a:p>
          <a:p>
            <a:r>
              <a:rPr lang="ja-JP" altLang="en-US" sz="2800" dirty="0"/>
              <a:t>　　　　　・　活動の見える化⇒　市町村Ｐ連・単位Ｐ活動との情報の共有の推進　　　　　　　　　　　　　　　　　　　　　　　　　　　</a:t>
            </a:r>
          </a:p>
          <a:p>
            <a:pPr algn="just"/>
            <a:r>
              <a:rPr lang="ja-JP" altLang="en-US" sz="2800" dirty="0"/>
              <a:t>◎　令和３年度　</a:t>
            </a:r>
            <a:r>
              <a:rPr lang="ja-JP" altLang="en-US" sz="2800" b="0" i="0" u="none" strike="noStrike" baseline="0" dirty="0">
                <a:solidFill>
                  <a:srgbClr val="000000"/>
                </a:solidFill>
                <a:latin typeface="Times New Roman" panose="02020603050405020304" pitchFamily="18" charset="0"/>
                <a:ea typeface="ＭＳ Ｐゴシック" panose="020B0600070205080204" pitchFamily="50" charset="-128"/>
              </a:rPr>
              <a:t>．</a:t>
            </a:r>
            <a:endParaRPr lang="ja-JP" altLang="en-US" sz="2800" b="0" i="0" u="none" strike="noStrike" baseline="0" dirty="0">
              <a:solidFill>
                <a:srgbClr val="000000"/>
              </a:solidFill>
              <a:latin typeface="Times New Roman" panose="02020603050405020304" pitchFamily="18" charset="0"/>
              <a:ea typeface="ＭＳ 明朝" panose="02020609040205080304" pitchFamily="17" charset="-128"/>
            </a:endParaRPr>
          </a:p>
          <a:p>
            <a:pPr algn="just"/>
            <a:r>
              <a:rPr lang="ja-JP" altLang="en-US" sz="2800" b="0" i="0" u="none" strike="noStrike" baseline="0" dirty="0">
                <a:solidFill>
                  <a:srgbClr val="000000"/>
                </a:solidFill>
                <a:latin typeface="Times New Roman" panose="02020603050405020304" pitchFamily="18" charset="0"/>
                <a:ea typeface="ＭＳ Ｐゴシック" panose="020B0600070205080204" pitchFamily="50" charset="-128"/>
              </a:rPr>
              <a:t>　　　</a:t>
            </a:r>
            <a:r>
              <a:rPr lang="ja-JP" altLang="en-US" sz="2800" b="0" i="0" u="none" strike="noStrike" baseline="0" dirty="0">
                <a:solidFill>
                  <a:srgbClr val="000000"/>
                </a:solidFill>
                <a:latin typeface="+mj-ea"/>
                <a:ea typeface="+mj-ea"/>
              </a:rPr>
              <a:t>活動の見える化・本来機能の強化⇒　ＩＴツールの活用　</a:t>
            </a:r>
          </a:p>
          <a:p>
            <a:pPr algn="just"/>
            <a:r>
              <a:rPr lang="ja-JP" altLang="en-US" sz="2800" b="0" i="0" u="none" strike="noStrike" baseline="0" dirty="0">
                <a:solidFill>
                  <a:srgbClr val="000000"/>
                </a:solidFill>
                <a:latin typeface="+mj-ea"/>
                <a:ea typeface="+mj-ea"/>
              </a:rPr>
              <a:t>　　　　　　　　　　　　　　　　 プレゼンス</a:t>
            </a:r>
            <a:r>
              <a:rPr lang="en-US" altLang="ja-JP" sz="2800" b="0" i="0" u="none" strike="noStrike" baseline="0" dirty="0">
                <a:solidFill>
                  <a:srgbClr val="000000"/>
                </a:solidFill>
                <a:latin typeface="+mj-ea"/>
                <a:ea typeface="+mj-ea"/>
              </a:rPr>
              <a:t>(</a:t>
            </a:r>
            <a:r>
              <a:rPr lang="ja-JP" altLang="en-US" sz="2800" b="0" i="0" u="none" strike="noStrike" baseline="0" dirty="0">
                <a:solidFill>
                  <a:srgbClr val="000000"/>
                </a:solidFill>
                <a:latin typeface="+mj-ea"/>
                <a:ea typeface="+mj-ea"/>
              </a:rPr>
              <a:t>存在感</a:t>
            </a:r>
            <a:r>
              <a:rPr lang="en-US" altLang="ja-JP" sz="2800" b="0" i="0" u="none" strike="noStrike" baseline="0" dirty="0">
                <a:solidFill>
                  <a:srgbClr val="000000"/>
                </a:solidFill>
                <a:latin typeface="+mj-ea"/>
                <a:ea typeface="+mj-ea"/>
              </a:rPr>
              <a:t>)</a:t>
            </a:r>
            <a:r>
              <a:rPr lang="ja-JP" altLang="en-US" sz="2800" b="0" i="0" u="none" strike="noStrike" baseline="0" dirty="0">
                <a:solidFill>
                  <a:srgbClr val="000000"/>
                </a:solidFill>
                <a:latin typeface="+mj-ea"/>
                <a:ea typeface="+mj-ea"/>
              </a:rPr>
              <a:t>の強化と意見発信の強化</a:t>
            </a:r>
          </a:p>
          <a:p>
            <a:pPr algn="just"/>
            <a:r>
              <a:rPr lang="ja-JP" altLang="en-US" sz="2800" b="0" i="0" u="none" strike="noStrike" baseline="0" dirty="0">
                <a:solidFill>
                  <a:srgbClr val="000000"/>
                </a:solidFill>
                <a:latin typeface="+mj-ea"/>
                <a:ea typeface="+mj-ea"/>
              </a:rPr>
              <a:t>　　　　　　　　　　　　　　　　 </a:t>
            </a:r>
            <a:r>
              <a:rPr lang="ja-JP" altLang="en-US" sz="2800" dirty="0">
                <a:latin typeface="+mj-ea"/>
                <a:ea typeface="+mj-ea"/>
              </a:rPr>
              <a:t>市町村Ｐ・単位Ｐの良さの共有の推進</a:t>
            </a:r>
          </a:p>
          <a:p>
            <a:pPr algn="just"/>
            <a:r>
              <a:rPr lang="ja-JP" altLang="en-US" sz="2800" dirty="0">
                <a:latin typeface="+mj-ea"/>
                <a:ea typeface="+mj-ea"/>
              </a:rPr>
              <a:t>　　　　　　　　　　　　　　　　　　　（理事会，広報紙・</a:t>
            </a:r>
            <a:r>
              <a:rPr lang="en-US" altLang="ja-JP" sz="2800" dirty="0">
                <a:latin typeface="+mj-ea"/>
                <a:ea typeface="+mj-ea"/>
              </a:rPr>
              <a:t>HP</a:t>
            </a:r>
            <a:r>
              <a:rPr lang="ja-JP" altLang="en-US" sz="2800" dirty="0">
                <a:latin typeface="+mj-ea"/>
                <a:ea typeface="+mj-ea"/>
              </a:rPr>
              <a:t>の活用　等）　</a:t>
            </a:r>
          </a:p>
          <a:p>
            <a:pPr algn="just"/>
            <a:r>
              <a:rPr lang="ja-JP" altLang="en-US" sz="2800" b="0" i="0" u="none" strike="noStrike" baseline="0" dirty="0">
                <a:solidFill>
                  <a:srgbClr val="000000"/>
                </a:solidFill>
                <a:latin typeface="+mj-ea"/>
                <a:ea typeface="+mj-ea"/>
              </a:rPr>
              <a:t>　　　　　　　　　　　　　　　　委員会活動の強化</a:t>
            </a:r>
            <a:r>
              <a:rPr lang="ja-JP" altLang="en-US" sz="2800" dirty="0">
                <a:solidFill>
                  <a:srgbClr val="000000"/>
                </a:solidFill>
                <a:latin typeface="+mj-ea"/>
                <a:ea typeface="+mj-ea"/>
              </a:rPr>
              <a:t>　　</a:t>
            </a:r>
            <a:r>
              <a:rPr lang="en-US" altLang="ja-JP" sz="2800" b="0" i="0" u="none" strike="noStrike" baseline="0" dirty="0">
                <a:solidFill>
                  <a:srgbClr val="000000"/>
                </a:solidFill>
                <a:latin typeface="+mj-ea"/>
                <a:ea typeface="+mj-ea"/>
              </a:rPr>
              <a:t>※</a:t>
            </a:r>
            <a:r>
              <a:rPr lang="ja-JP" altLang="en-US" sz="2800" b="0" i="0" u="none" strike="noStrike" baseline="0" dirty="0">
                <a:solidFill>
                  <a:srgbClr val="000000"/>
                </a:solidFill>
                <a:latin typeface="+mj-ea"/>
                <a:ea typeface="+mj-ea"/>
              </a:rPr>
              <a:t>　活動の見直しと改善</a:t>
            </a:r>
            <a:r>
              <a:rPr lang="ja-JP" altLang="en-US" sz="2800" dirty="0"/>
              <a:t>　</a:t>
            </a:r>
            <a:endParaRPr kumimoji="1" lang="ja-JP" altLang="en-US" sz="2800" dirty="0"/>
          </a:p>
          <a:p>
            <a:r>
              <a:rPr kumimoji="1" lang="ja-JP" altLang="en-US" sz="2800" dirty="0"/>
              <a:t>　　　　　</a:t>
            </a:r>
          </a:p>
        </p:txBody>
      </p:sp>
      <p:sp>
        <p:nvSpPr>
          <p:cNvPr id="4" name="矢印: 下 3">
            <a:extLst>
              <a:ext uri="{FF2B5EF4-FFF2-40B4-BE49-F238E27FC236}">
                <a16:creationId xmlns:a16="http://schemas.microsoft.com/office/drawing/2014/main" id="{211EBB46-4418-40EF-A3A9-6794E84DA122}"/>
              </a:ext>
            </a:extLst>
          </p:cNvPr>
          <p:cNvSpPr/>
          <p:nvPr/>
        </p:nvSpPr>
        <p:spPr>
          <a:xfrm>
            <a:off x="2681056" y="1589102"/>
            <a:ext cx="612559" cy="310719"/>
          </a:xfrm>
          <a:prstGeom prst="downArrow">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52071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209</TotalTime>
  <Words>1285</Words>
  <Application>Microsoft Office PowerPoint</Application>
  <PresentationFormat>ワイド画面</PresentationFormat>
  <Paragraphs>125</Paragraphs>
  <Slides>11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BIZ UDPゴシック</vt:lpstr>
      <vt:lpstr>BIZ UDP明朝 Medium</vt:lpstr>
      <vt:lpstr>HG丸ｺﾞｼｯｸM-PRO</vt:lpstr>
      <vt:lpstr>ＭＳ Ｐゴシック</vt:lpstr>
      <vt:lpstr>ＭＳ 明朝</vt:lpstr>
      <vt:lpstr>游明朝</vt:lpstr>
      <vt:lpstr>Arial</vt:lpstr>
      <vt:lpstr>Calibri</vt:lpstr>
      <vt:lpstr>Calibri Light</vt:lpstr>
      <vt:lpstr>Times New Roman</vt:lpstr>
      <vt:lpstr>レトロスペクト</vt:lpstr>
      <vt:lpstr>　　　　　令和３年度 　　 茨城県ＰＴＡ連絡協議会・一般社団法人茨城県ＰＴＡ安全互助会　合同理事研修会　 </vt:lpstr>
      <vt:lpstr>ＰＴＡって何でしょう？</vt:lpstr>
      <vt:lpstr>どんなことをするの？  </vt:lpstr>
      <vt:lpstr>どんなふうに運営されるの？ 　 茨Ｐ連の活動は，会員である保護者や教員の皆さんからの会費によって運営されています。年度ごとに事業計画と予算を作成し，年間計画に即して運営を行っています。また，年度末には決算を行います。なお，茨Ｐ連では，３年間を一区切りとして事業の見直しを進めています。  </vt:lpstr>
      <vt:lpstr>茨城県ＰＴＡ連絡協議会（茨Ｐ連）の構成</vt:lpstr>
      <vt:lpstr>茨城県ＰＴＡ連絡協議会（茨Ｐ連）の組織</vt:lpstr>
      <vt:lpstr>各委員会の役割と活動</vt:lpstr>
      <vt:lpstr>理事って？</vt:lpstr>
      <vt:lpstr>茨Ｐ連　これから</vt:lpstr>
      <vt:lpstr>補足 　小中学生２４時間補償制度と（一社）茨城県ＰＴＡ安全互助会は別のものです。</vt:lpstr>
      <vt:lpstr>ご清聴ありがとうございます。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令和３年度 　　 　　茨城県ＰＴＡ連絡協議会　理事研修会　 </dc:title>
  <dc:creator>81806</dc:creator>
  <cp:lastModifiedBy>admin</cp:lastModifiedBy>
  <cp:revision>46</cp:revision>
  <cp:lastPrinted>2021-06-02T04:58:55Z</cp:lastPrinted>
  <dcterms:created xsi:type="dcterms:W3CDTF">2021-04-25T08:28:07Z</dcterms:created>
  <dcterms:modified xsi:type="dcterms:W3CDTF">2021-06-02T05:00:05Z</dcterms:modified>
</cp:coreProperties>
</file>